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E4F9-FC52-BD86-A436-3CD0FEEAED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96BE3-F5C4-64C3-96D3-35F93A85D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51A33-DA33-F363-7E0C-640B11ED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E6BFB-B6A5-DF9F-CBFF-0BB3CBF1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47399-E757-FF26-1ED1-99962CD1B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2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43329-D173-70F2-CAA3-CD31DA55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58EBB-C5DD-B67D-626E-3D51CEE4DE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35B2D-4598-9F59-77D6-132AA21A1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B9992-87B6-D019-3298-BF109468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E2005-6D89-876F-6AAB-A9FC6F954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0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6114C6-46EB-559F-A74B-5A7BAD1007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D8D02C-9FA0-3386-A78D-8F79060F4B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6881E-2E22-EE6E-9C2D-1CC0E95C3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A6389-DC9A-7127-CBB1-E5F02523A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66779-1D7D-F4FE-E541-D8B78456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1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200D0-33F8-EDA4-904A-FF851CC20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2951A-8362-5281-B9B2-5EBBD36192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9E509-F67A-1C92-FAF5-2F8381A8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D99E0-97AD-B3C9-5F4D-5A6D5B963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C22E6-215C-93D7-590B-69A86AF1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7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06FEA-11EF-8B68-55D4-B00CCF043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D8C61-C846-2305-7F5F-76BB94227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8155C-B8E2-137B-693A-30A3BD365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5F1C7-7B61-0339-5A51-31114950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307860-F10C-AC0F-269A-C2C40104F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9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4875-317F-B61E-FB9C-70692FD3F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0A611-E822-C419-9745-4D4FA40DB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D351A6-A0FF-0148-F70A-14B8FA79B3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7B014-1169-2934-177D-3947F501D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47EBF0-267B-D95E-0211-6973891F3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EE8A6-8A4C-565E-3D09-511026A10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0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1102-8CAC-A9A6-6FAD-1B68E38F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64D0-FCC8-95EC-4108-57A0C62E7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28793F-9E6B-A8BA-D604-8C65880D5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FC8B6-56E8-E321-FE6C-18E7B9A38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EC6883-E0F5-DD5F-D112-43BCE00C0C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8700DA-AD2F-28F2-9BFB-43653AA5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481677-C1D1-6029-9558-FA1BE9567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2C4C85-E951-E21B-A8CA-3A4DF5FF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782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10F05-907D-7DB6-C1D8-F818A9823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6450F-C0A3-B078-6AE0-776125186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65051-E999-5CAF-1327-5F4773C3F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5A725-8184-6E4B-E736-1F9BDE5E1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38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4EC21F-C695-321F-3460-85364C6E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1535B1-FE3E-FA07-6F13-0328387AB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7AA0E-358A-BD53-7DA9-F2A4DA400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658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68119-F1E3-A0E7-29FE-300B52BFB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B099-74C5-029C-12C0-C977DA25A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BC1743-333B-36F9-4964-7C9BD1689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B9EB6-FD1D-8A62-9913-289090AC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E1190-F9C9-2FE0-1B84-ECE951FC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D9627-B03A-3311-475D-2271E8171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20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4A156-AA0F-3D7B-4666-F54AC80E2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538910-ED40-7491-328A-393E4F1B23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7605BB-2377-0A97-95A4-FCD34A7461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394F5-37E9-03D4-65B4-50B5FA781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FC7D0-2376-E8B7-2FA1-3D358AB94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8495D9-FBFB-E237-7A21-326A5398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28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EC5075-D8B4-317F-37A0-123294141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7EA72-D489-BDBA-645A-AD6234CC2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B5834-70BA-5C0D-AD59-453CF523F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E662B-28FD-496D-84A7-B7C23D5BA2A0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318B2-DDD0-8A23-4575-518245265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35E01-EDE6-DFCD-AF0B-63E0262FD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97293-5808-491E-930D-55EE0D824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6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902F7-5180-EF52-AD9D-0BFB98429E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Achieving a Smooth Ride by Automated</a:t>
            </a:r>
            <a:br>
              <a:rPr lang="en-US" sz="4400" b="1" dirty="0"/>
            </a:br>
            <a:r>
              <a:rPr lang="en-US" sz="4400" b="1" dirty="0"/>
              <a:t>Machine Guidance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A4114-1E38-DDE9-3DE6-909706EF77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Ryan Darling &amp; David Hosking, Construction and Materials Bureau</a:t>
            </a:r>
          </a:p>
          <a:p>
            <a:r>
              <a:rPr lang="en-US" dirty="0"/>
              <a:t>Matthew Bogaczyk, Project Delivery Bureau</a:t>
            </a:r>
          </a:p>
        </p:txBody>
      </p:sp>
    </p:spTree>
    <p:extLst>
      <p:ext uri="{BB962C8B-B14F-4D97-AF65-F5344CB8AC3E}">
        <p14:creationId xmlns:p14="http://schemas.microsoft.com/office/powerpoint/2010/main" val="3390902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2D0EA-5C29-937D-463C-0D712D9E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SmoothRide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99B46-7601-997B-576E-5F0BF4B8D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Topcon’s All‐inclusive Road Resurfacing System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CCD6F099-72EB-16ED-9346-2E4AAA2A2D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7448487"/>
              </p:ext>
            </p:extLst>
          </p:nvPr>
        </p:nvGraphicFramePr>
        <p:xfrm>
          <a:off x="838200" y="2653175"/>
          <a:ext cx="10515600" cy="3703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64742878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218663149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49100723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529823590"/>
                    </a:ext>
                  </a:extLst>
                </a:gridCol>
              </a:tblGrid>
              <a:tr h="905746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800" b="0" dirty="0"/>
                        <a:t>Pre &amp; Post Scanning by LIDAR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n-US" sz="1800" b="0" dirty="0"/>
                        <a:t>(RD-M1 Scanner)</a:t>
                      </a:r>
                    </a:p>
                    <a:p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MAGNET Design &amp; Collage Software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3D Machine Control Milling and Paving</a:t>
                      </a:r>
                    </a:p>
                    <a:p>
                      <a:pPr algn="ctr"/>
                      <a:r>
                        <a:rPr lang="en-US" b="0" dirty="0"/>
                        <a:t>(RD-MC)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Intelligent Compaction </a:t>
                      </a:r>
                    </a:p>
                    <a:p>
                      <a:pPr algn="ctr"/>
                      <a:r>
                        <a:rPr lang="en-US" b="0" dirty="0"/>
                        <a:t>(C-63 Intelligent Compaction System)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142830"/>
                  </a:ext>
                </a:extLst>
              </a:tr>
              <a:tr h="25143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1544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34C2F65-F89A-467D-DD7B-D21C729C9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1" y="3615214"/>
            <a:ext cx="2321560" cy="1854200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3AE1047-4BBC-18B7-E18F-D081AA5DC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439" y="3615214"/>
            <a:ext cx="2448561" cy="185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10B5BC-9CF9-39AE-306D-9DC1FF59C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478" y="3615214"/>
            <a:ext cx="2448560" cy="17808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B19C32-BA75-C6E2-2C5A-19A966E29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8939" y="3615214"/>
            <a:ext cx="2244861" cy="178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8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C9CD1-EE9D-D4BC-3F56-FEBA843A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Project &amp; Demonstration Selection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FE63D-B939-D6A1-AD42-532B29743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692827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Swanton NH FPAV (58) </a:t>
            </a:r>
          </a:p>
          <a:p>
            <a:r>
              <a:rPr lang="en-US" sz="2000" dirty="0"/>
              <a:t>6 Mile 1.5” Mill &amp; Fill on VT 78</a:t>
            </a:r>
          </a:p>
          <a:p>
            <a:r>
              <a:rPr lang="en-US" sz="2000" dirty="0"/>
              <a:t>Project Status: In Construction - Started 5/19/22</a:t>
            </a:r>
          </a:p>
          <a:p>
            <a:r>
              <a:rPr lang="en-US" sz="2000" dirty="0"/>
              <a:t>Geography: Flat &amp; Open Canopy </a:t>
            </a:r>
          </a:p>
          <a:p>
            <a:r>
              <a:rPr lang="en-US" sz="2000" dirty="0"/>
              <a:t>Remote Location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F49FC4-BBE1-1E80-BA81-56542568DC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1692827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Selected by Contractor Approved by Engineer</a:t>
            </a:r>
          </a:p>
          <a:p>
            <a:r>
              <a:rPr lang="en-US" sz="2000" dirty="0"/>
              <a:t>Min. 1-mile required</a:t>
            </a:r>
          </a:p>
          <a:p>
            <a:r>
              <a:rPr lang="en-US" sz="2200" dirty="0"/>
              <a:t>Worst condition of project </a:t>
            </a:r>
          </a:p>
          <a:p>
            <a:pPr lvl="1"/>
            <a:r>
              <a:rPr lang="en-US" sz="2200" dirty="0"/>
              <a:t>Average IRI: 156 in/mi         Rut Depth: 4”</a:t>
            </a:r>
          </a:p>
          <a:p>
            <a:pPr marL="228600" lvl="1">
              <a:spcBef>
                <a:spcPts val="1000"/>
              </a:spcBef>
            </a:pPr>
            <a:r>
              <a:rPr lang="en-US" sz="2200" dirty="0"/>
              <a:t>No network coverage. Base station &amp; GNSS receiver used for communication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82226F-357C-2056-1E79-8616FADB3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52" y="3465375"/>
            <a:ext cx="5168348" cy="2981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51688-8C74-1AA4-59CD-13A4C18E6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944" y="3518452"/>
            <a:ext cx="516985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53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53AF-BA1C-6C5E-DE20-0305303C7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42760" cy="1325563"/>
          </a:xfrm>
        </p:spPr>
        <p:txBody>
          <a:bodyPr/>
          <a:lstStyle/>
          <a:p>
            <a:pPr algn="ctr"/>
            <a:r>
              <a:rPr lang="en-US" dirty="0"/>
              <a:t>Purpose of Demonstration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8C1D6-B8D0-FFD9-62DB-1F033D82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2353" cy="4351338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Comparison of SmoothRide vs. conventional construction methods</a:t>
            </a:r>
          </a:p>
          <a:p>
            <a:r>
              <a:rPr lang="en-US" sz="2400" dirty="0"/>
              <a:t>New technology and digital as-builts in the Agency and contractor's hands</a:t>
            </a:r>
          </a:p>
          <a:p>
            <a:r>
              <a:rPr lang="en-US" sz="2400" dirty="0"/>
              <a:t>Improve resurfacing quality with limited scope of work </a:t>
            </a:r>
          </a:p>
          <a:p>
            <a:pPr lvl="1"/>
            <a:r>
              <a:rPr lang="en-US" sz="2000" dirty="0"/>
              <a:t>Preliminary road scans</a:t>
            </a:r>
          </a:p>
          <a:p>
            <a:pPr lvl="1"/>
            <a:r>
              <a:rPr lang="en-US" sz="2000" dirty="0"/>
              <a:t>Operate from Model of Record </a:t>
            </a:r>
          </a:p>
          <a:p>
            <a:pPr lvl="1"/>
            <a:r>
              <a:rPr lang="en-US" sz="2000" dirty="0"/>
              <a:t>Intelligent Compaction </a:t>
            </a:r>
          </a:p>
          <a:p>
            <a:r>
              <a:rPr lang="en-US" sz="2400" dirty="0"/>
              <a:t>Extend the life of the project</a:t>
            </a:r>
          </a:p>
          <a:p>
            <a:pPr lvl="1"/>
            <a:r>
              <a:rPr lang="en-US" sz="2000" dirty="0"/>
              <a:t>Typical Life Expectancy: 5-8 years </a:t>
            </a:r>
          </a:p>
          <a:p>
            <a:r>
              <a:rPr lang="en-US" sz="2400" dirty="0"/>
              <a:t>Future use of Automated Machine Guidance specifications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A group of people standing next to a truck on a road&#10;&#10;Description automatically generated with low confidence">
            <a:extLst>
              <a:ext uri="{FF2B5EF4-FFF2-40B4-BE49-F238E27FC236}">
                <a16:creationId xmlns:a16="http://schemas.microsoft.com/office/drawing/2014/main" id="{3C07BDE9-BCF5-137F-6D42-FB55C312E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53" y="818381"/>
            <a:ext cx="3742647" cy="2806984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F62C3075-448B-9B1F-D95A-B0C7584EF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553" y="3910688"/>
            <a:ext cx="3742647" cy="25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FDDC1-CAEC-983A-6EF7-E7ACF424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804852" cy="755404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Results</a:t>
            </a:r>
          </a:p>
        </p:txBody>
      </p:sp>
      <p:pic>
        <p:nvPicPr>
          <p:cNvPr id="22" name="Content Placeholder 2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905C7A5-A21E-B5A6-019F-5A6234E9F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41" y="5234420"/>
            <a:ext cx="4329797" cy="785616"/>
          </a:xfr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A51EAEE-7DB5-25B6-8797-421395F6D6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212604"/>
            <a:ext cx="5916612" cy="510691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1800" i="0" u="none" strike="noStrike" baseline="0" dirty="0"/>
              <a:t>Quality Improvements: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/>
              <a:t>VTrans Surface Testing: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 err="1"/>
              <a:t>SmoothRide</a:t>
            </a:r>
            <a:r>
              <a:rPr lang="en-US" sz="1600" i="0" u="none" strike="noStrike" baseline="0" dirty="0"/>
              <a:t>: Pre IRI: 158 in/mi vs. Post IRI: 52 in/mi = </a:t>
            </a:r>
            <a:r>
              <a:rPr lang="en-US" sz="1600" b="1" i="0" u="none" strike="noStrike" baseline="0" dirty="0"/>
              <a:t>67% imp.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/>
              <a:t>Conventional</a:t>
            </a:r>
            <a:r>
              <a:rPr lang="en-US" sz="1600" dirty="0"/>
              <a:t>: Pre IRI: 150 in/mi vs. Post IRI: 60 in/mi = </a:t>
            </a:r>
            <a:r>
              <a:rPr lang="en-US" sz="1600" b="1" dirty="0"/>
              <a:t>60% imp. </a:t>
            </a:r>
            <a:endParaRPr lang="en-US" sz="1400" b="1" i="0" u="none" strike="noStrike" baseline="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/>
              <a:t>Preliminary SmoothRide Scan: Mill depth range: 0”‐ 3.5”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/>
              <a:t>Post SmoothRide Scan: Actual tolerance: 0.01” from design. Profile paving not necessary.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/>
              <a:t>No spot shim needed with SmoothRide. 280 ton/mi for conventional section. (1,400 ton for 5 miles)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/>
              <a:t>3 Investigative cores taken from each method.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i="0" u="none" strike="noStrike" baseline="0" dirty="0" err="1"/>
              <a:t>SmoothRide</a:t>
            </a:r>
            <a:r>
              <a:rPr lang="en-US" sz="1600" dirty="0"/>
              <a:t> Average: 92.0% Comp.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Conventional Average: 92.7% Comp. </a:t>
            </a:r>
            <a:endParaRPr lang="en-US" sz="1600" i="0" u="none" strike="noStrike" baseline="0" dirty="0"/>
          </a:p>
          <a:p>
            <a:pPr algn="l"/>
            <a:r>
              <a:rPr lang="en-US" sz="1800" i="0" u="none" strike="noStrike" baseline="0" dirty="0"/>
              <a:t>Time &amp; Manpower Savings: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/>
              <a:t>SmoothRide 3D survey obtained by 2 personnel at 2 hours for each scan vs. Typical 2D design data generated in 5 days by design team.</a:t>
            </a:r>
          </a:p>
          <a:p>
            <a:pPr algn="l"/>
            <a:r>
              <a:rPr lang="en-US" sz="1800" i="0" u="none" strike="noStrike" baseline="0" dirty="0"/>
              <a:t>Increased Safety: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i="0" u="none" strike="noStrike" baseline="0" dirty="0"/>
              <a:t>SmoothRide Scan performed from the vehicle at highway speeds vs. design and inspection team working in live traffic to establish baseline and initial survey.</a:t>
            </a:r>
            <a:endParaRPr lang="en-US" dirty="0"/>
          </a:p>
        </p:txBody>
      </p:sp>
      <p:pic>
        <p:nvPicPr>
          <p:cNvPr id="8" name="Picture 7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83A6963F-7B71-8986-3D3C-234AFD403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241" y="1212604"/>
            <a:ext cx="1544547" cy="2055968"/>
          </a:xfrm>
          <a:prstGeom prst="rect">
            <a:avLst/>
          </a:prstGeom>
        </p:spPr>
      </p:pic>
      <p:pic>
        <p:nvPicPr>
          <p:cNvPr id="10" name="Picture 9" descr="A group of workers standing next to a truck on a road&#10;&#10;Description automatically generated with low confidence">
            <a:extLst>
              <a:ext uri="{FF2B5EF4-FFF2-40B4-BE49-F238E27FC236}">
                <a16:creationId xmlns:a16="http://schemas.microsoft.com/office/drawing/2014/main" id="{3238FBD5-6A4A-A68C-66C2-A9A0D052C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1" b="37734"/>
          <a:stretch/>
        </p:blipFill>
        <p:spPr>
          <a:xfrm>
            <a:off x="6949241" y="3843267"/>
            <a:ext cx="2103120" cy="1280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4C1040-A946-16A2-2302-2B8BCD7661E5}"/>
              </a:ext>
            </a:extLst>
          </p:cNvPr>
          <p:cNvSpPr txBox="1"/>
          <p:nvPr/>
        </p:nvSpPr>
        <p:spPr>
          <a:xfrm>
            <a:off x="8095395" y="874050"/>
            <a:ext cx="227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Conventional Methods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A7A019-833C-C6D2-7F98-FBC8A4D5AD0B}"/>
              </a:ext>
            </a:extLst>
          </p:cNvPr>
          <p:cNvSpPr txBox="1"/>
          <p:nvPr/>
        </p:nvSpPr>
        <p:spPr>
          <a:xfrm>
            <a:off x="8095395" y="3543708"/>
            <a:ext cx="2275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SmoothRide Solution  </a:t>
            </a:r>
          </a:p>
        </p:txBody>
      </p:sp>
      <p:pic>
        <p:nvPicPr>
          <p:cNvPr id="15" name="Picture 14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E150EA7E-4C34-27B5-1220-549F99BF0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217" y="1212604"/>
            <a:ext cx="1306196" cy="2055969"/>
          </a:xfrm>
          <a:prstGeom prst="rect">
            <a:avLst/>
          </a:prstGeom>
        </p:spPr>
      </p:pic>
      <p:pic>
        <p:nvPicPr>
          <p:cNvPr id="4" name="Picture 3" descr="A picture containing sky, grass, outdoor, way&#10;&#10;Description automatically generated">
            <a:extLst>
              <a:ext uri="{FF2B5EF4-FFF2-40B4-BE49-F238E27FC236}">
                <a16:creationId xmlns:a16="http://schemas.microsoft.com/office/drawing/2014/main" id="{EEAA0634-6AAC-F05F-38EF-FA72B1FA78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842" y="1212604"/>
            <a:ext cx="1306196" cy="2055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B55BF-8969-2573-5378-DCA0D0AA3C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202" y="3843267"/>
            <a:ext cx="2033836" cy="12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49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6BC52-4836-B162-FE7F-0773EB888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39095-C0E8-084F-6F82-CAD985662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399"/>
            <a:ext cx="10515600" cy="5070475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err="1"/>
              <a:t>SmoothRide</a:t>
            </a:r>
            <a:r>
              <a:rPr lang="en-US" sz="1800" dirty="0"/>
              <a:t> provided a 14% reduction in roughness over conventional construction methods</a:t>
            </a:r>
          </a:p>
          <a:p>
            <a:pPr lvl="1"/>
            <a:r>
              <a:rPr lang="en-US" sz="1700" dirty="0"/>
              <a:t>An 8% average increase in pavement life may provide up to one additional year of service life prior to rehabilitation. </a:t>
            </a:r>
          </a:p>
          <a:p>
            <a:r>
              <a:rPr lang="en-US" sz="1800" dirty="0"/>
              <a:t>Successful demonstration with VTrans &amp; Industry working together to implement new technology</a:t>
            </a:r>
          </a:p>
          <a:p>
            <a:r>
              <a:rPr lang="en-US" sz="1800" dirty="0"/>
              <a:t>Topcon performed a free demonstration of their SmoothRide Solution </a:t>
            </a:r>
          </a:p>
          <a:p>
            <a:pPr lvl="1"/>
            <a:r>
              <a:rPr lang="en-US" sz="1700" dirty="0"/>
              <a:t>Estimated equipment costs: $200,000 including surface scanner and RD-MC for Mill and Paver Optional $50,000 for GNSS receiver, RTK Base, and Rover.</a:t>
            </a:r>
          </a:p>
          <a:p>
            <a:pPr marL="233363" lvl="1" indent="-233363"/>
            <a:r>
              <a:rPr lang="en-US" sz="1800" dirty="0"/>
              <a:t>Conventional section: 280 ton/mi of spot shim needed in Estimated at $30,000/mi</a:t>
            </a:r>
          </a:p>
          <a:p>
            <a:r>
              <a:rPr lang="en-US" sz="1800" dirty="0"/>
              <a:t>Topcon Support:</a:t>
            </a:r>
          </a:p>
          <a:p>
            <a:pPr lvl="1"/>
            <a:r>
              <a:rPr lang="en-US" sz="1700" dirty="0"/>
              <a:t>Excellent guidance</a:t>
            </a:r>
          </a:p>
          <a:p>
            <a:pPr lvl="1"/>
            <a:r>
              <a:rPr lang="en-US" sz="1700" dirty="0"/>
              <a:t>Technical and field support</a:t>
            </a:r>
          </a:p>
          <a:p>
            <a:pPr lvl="1"/>
            <a:r>
              <a:rPr lang="en-US" sz="1700" dirty="0"/>
              <a:t>Field verified their solution worked in the field</a:t>
            </a:r>
          </a:p>
          <a:p>
            <a:r>
              <a:rPr lang="en-US" sz="1800" dirty="0" err="1"/>
              <a:t>SmoothRide</a:t>
            </a:r>
            <a:r>
              <a:rPr lang="en-US" sz="1800" dirty="0"/>
              <a:t> Benefits:</a:t>
            </a:r>
          </a:p>
          <a:p>
            <a:pPr lvl="1"/>
            <a:r>
              <a:rPr lang="en-US" sz="1700" dirty="0"/>
              <a:t>Construction to be completed on time and on budget</a:t>
            </a:r>
          </a:p>
          <a:p>
            <a:pPr lvl="1"/>
            <a:r>
              <a:rPr lang="en-US" sz="1700" dirty="0"/>
              <a:t>Improves work zone safety</a:t>
            </a:r>
          </a:p>
          <a:p>
            <a:pPr lvl="1"/>
            <a:r>
              <a:rPr lang="en-US" sz="1700" dirty="0"/>
              <a:t>Extends the life of the resurfacing treatment</a:t>
            </a:r>
          </a:p>
          <a:p>
            <a:r>
              <a:rPr lang="en-US" sz="1800" dirty="0"/>
              <a:t>Created specifications for Automated Machine Guidance System and will review specification to allow for other makes and models.</a:t>
            </a:r>
          </a:p>
          <a:p>
            <a:r>
              <a:rPr lang="en-US" sz="1800" dirty="0"/>
              <a:t>Possible projects candidates include resurfacing projects, mill and fill projects, profile milling ahead of cold and hot in-place recycling projects. </a:t>
            </a:r>
          </a:p>
          <a:p>
            <a:endParaRPr lang="en-US" dirty="0"/>
          </a:p>
        </p:txBody>
      </p:sp>
      <p:pic>
        <p:nvPicPr>
          <p:cNvPr id="5" name="Picture 4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0930D932-5809-C516-DE2D-0E41E6455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09" y="3162844"/>
            <a:ext cx="3945277" cy="207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58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575</Words>
  <Application>Microsoft Office PowerPoint</Application>
  <PresentationFormat>Widescreen</PresentationFormat>
  <Paragraphs>67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Achieving a Smooth Ride by Automated Machine Guidance</vt:lpstr>
      <vt:lpstr>SmoothRide Solution</vt:lpstr>
      <vt:lpstr>Project &amp; Demonstration Selection </vt:lpstr>
      <vt:lpstr>Purpose of Demonstration </vt:lpstr>
      <vt:lpstr>Results</vt:lpstr>
      <vt:lpstr>Conclusion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Achieving a Smooth Ride by Automated Machine Guidance</dc:title>
  <dc:creator>Darling, Ryan</dc:creator>
  <cp:lastModifiedBy>Darling, Ryan</cp:lastModifiedBy>
  <cp:revision>6</cp:revision>
  <dcterms:created xsi:type="dcterms:W3CDTF">2022-09-09T15:17:00Z</dcterms:created>
  <dcterms:modified xsi:type="dcterms:W3CDTF">2023-01-11T17:22:49Z</dcterms:modified>
</cp:coreProperties>
</file>