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57" r:id="rId5"/>
  </p:sldIdLst>
  <p:sldSz cx="36576000" cy="27432000"/>
  <p:notesSz cx="9601200" cy="7315200"/>
  <p:defaultTextStyle>
    <a:defPPr>
      <a:defRPr lang="en-US"/>
    </a:defPPr>
    <a:lvl1pPr algn="l" rtl="0" eaLnBrk="0" fontAlgn="base" hangingPunct="0">
      <a:spcBef>
        <a:spcPct val="0"/>
      </a:spcBef>
      <a:spcAft>
        <a:spcPct val="0"/>
      </a:spcAft>
      <a:defRPr sz="3700" b="1" kern="1200">
        <a:solidFill>
          <a:srgbClr val="003399"/>
        </a:solidFill>
        <a:latin typeface="Arial" panose="020B0604020202020204" pitchFamily="34" charset="0"/>
        <a:ea typeface="ＭＳ Ｐゴシック" panose="020B0600070205080204" pitchFamily="34" charset="-128"/>
        <a:cs typeface="+mn-cs"/>
      </a:defRPr>
    </a:lvl1pPr>
    <a:lvl2pPr marL="439738" indent="87313" algn="l" rtl="0" eaLnBrk="0" fontAlgn="base" hangingPunct="0">
      <a:spcBef>
        <a:spcPct val="0"/>
      </a:spcBef>
      <a:spcAft>
        <a:spcPct val="0"/>
      </a:spcAft>
      <a:defRPr sz="3700" b="1" kern="1200">
        <a:solidFill>
          <a:srgbClr val="003399"/>
        </a:solidFill>
        <a:latin typeface="Arial" panose="020B0604020202020204" pitchFamily="34" charset="0"/>
        <a:ea typeface="ＭＳ Ｐゴシック" panose="020B0600070205080204" pitchFamily="34" charset="-128"/>
        <a:cs typeface="+mn-cs"/>
      </a:defRPr>
    </a:lvl2pPr>
    <a:lvl3pPr marL="884238" indent="176213" algn="l" rtl="0" eaLnBrk="0" fontAlgn="base" hangingPunct="0">
      <a:spcBef>
        <a:spcPct val="0"/>
      </a:spcBef>
      <a:spcAft>
        <a:spcPct val="0"/>
      </a:spcAft>
      <a:defRPr sz="3700" b="1" kern="1200">
        <a:solidFill>
          <a:srgbClr val="003399"/>
        </a:solidFill>
        <a:latin typeface="Arial" panose="020B0604020202020204" pitchFamily="34" charset="0"/>
        <a:ea typeface="ＭＳ Ｐゴシック" panose="020B0600070205080204" pitchFamily="34" charset="-128"/>
        <a:cs typeface="+mn-cs"/>
      </a:defRPr>
    </a:lvl3pPr>
    <a:lvl4pPr marL="1328738" indent="265113" algn="l" rtl="0" eaLnBrk="0" fontAlgn="base" hangingPunct="0">
      <a:spcBef>
        <a:spcPct val="0"/>
      </a:spcBef>
      <a:spcAft>
        <a:spcPct val="0"/>
      </a:spcAft>
      <a:defRPr sz="3700" b="1" kern="1200">
        <a:solidFill>
          <a:srgbClr val="003399"/>
        </a:solidFill>
        <a:latin typeface="Arial" panose="020B0604020202020204" pitchFamily="34" charset="0"/>
        <a:ea typeface="ＭＳ Ｐゴシック" panose="020B0600070205080204" pitchFamily="34" charset="-128"/>
        <a:cs typeface="+mn-cs"/>
      </a:defRPr>
    </a:lvl4pPr>
    <a:lvl5pPr marL="1773238" indent="354013" algn="l" rtl="0" eaLnBrk="0" fontAlgn="base" hangingPunct="0">
      <a:spcBef>
        <a:spcPct val="0"/>
      </a:spcBef>
      <a:spcAft>
        <a:spcPct val="0"/>
      </a:spcAft>
      <a:defRPr sz="3700" b="1" kern="1200">
        <a:solidFill>
          <a:srgbClr val="003399"/>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700" b="1" kern="1200">
        <a:solidFill>
          <a:srgbClr val="003399"/>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700" b="1" kern="1200">
        <a:solidFill>
          <a:srgbClr val="003399"/>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700" b="1" kern="1200">
        <a:solidFill>
          <a:srgbClr val="003399"/>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700" b="1" kern="1200">
        <a:solidFill>
          <a:srgbClr val="003399"/>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640">
          <p15:clr>
            <a:srgbClr val="A4A3A4"/>
          </p15:clr>
        </p15:guide>
        <p15:guide id="2"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on, Ian" initials="AI" lastIdx="3" clrIdx="0">
    <p:extLst>
      <p:ext uri="{19B8F6BF-5375-455C-9EA6-DF929625EA0E}">
        <p15:presenceInfo xmlns:p15="http://schemas.microsoft.com/office/powerpoint/2012/main" userId="S::Ian.Anderson@vermont.gov::9a312e4c-dad1-4959-8765-19970dde00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7934"/>
    <a:srgbClr val="D8A462"/>
    <a:srgbClr val="D9A562"/>
    <a:srgbClr val="F7EDE0"/>
    <a:srgbClr val="557630"/>
    <a:srgbClr val="000066"/>
    <a:srgbClr val="000099"/>
    <a:srgbClr val="A5002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440B9-AB09-4DCB-A574-E52B311D2071}" v="339" dt="2024-04-22T21:29:18.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3" autoAdjust="0"/>
  </p:normalViewPr>
  <p:slideViewPr>
    <p:cSldViewPr>
      <p:cViewPr>
        <p:scale>
          <a:sx n="27" d="100"/>
          <a:sy n="27" d="100"/>
        </p:scale>
        <p:origin x="462" y="-672"/>
      </p:cViewPr>
      <p:guideLst>
        <p:guide orient="horz" pos="8640"/>
        <p:guide pos="11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universitysystemnh-my.sharepoint.com/personal/de1006_usnh_edu/Documents/Research/Current/VTRANS_2021_Rapid_Setting_Concrete/VTRANS_RSC_Project/UNH%20Data/JMP%202.0/JMP%202.0%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ersitysystemnh-my.sharepoint.com/personal/de1006_usnh_edu/Documents/Research/Current/VTRANS_2021_Rapid_Setting_Concrete/VTRANS_RSC_Project/Thesis%20Dissertation/MasterData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ersitysystemnh-my.sharepoint.com/personal/de1006_usnh_edu/Documents/Research/Current/VTRANS_2021_Rapid_Setting_Concrete/VTRANS_RSC_Project/UNH%20Data/JMP%203.0/VTRANS_RSC_MasterDataSheet_Task2_JMP.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50189506924199"/>
          <c:y val="3.2848073779078009E-2"/>
          <c:w val="0.66817240095697272"/>
          <c:h val="0.73142442830005361"/>
        </c:manualLayout>
      </c:layout>
      <c:scatterChart>
        <c:scatterStyle val="lineMarker"/>
        <c:varyColors val="0"/>
        <c:ser>
          <c:idx val="2"/>
          <c:order val="0"/>
          <c:tx>
            <c:strRef>
              <c:f>'Design Analysis'!$P$147</c:f>
              <c:strCache>
                <c:ptCount val="1"/>
              </c:strCache>
            </c:strRef>
          </c:tx>
          <c:spPr>
            <a:ln w="19050" cap="rnd">
              <a:solidFill>
                <a:srgbClr val="7030A0"/>
              </a:solidFill>
              <a:round/>
            </a:ln>
            <a:effectLst/>
          </c:spPr>
          <c:marker>
            <c:symbol val="none"/>
          </c:marker>
          <c:xVal>
            <c:numRef>
              <c:f>'Design Analysis'!$M$147:$M$148</c:f>
              <c:numCache>
                <c:formatCode>General</c:formatCode>
                <c:ptCount val="2"/>
              </c:numCache>
            </c:numRef>
          </c:xVal>
          <c:yVal>
            <c:numRef>
              <c:f>'Design Analysis'!$N$147:$N$148</c:f>
              <c:numCache>
                <c:formatCode>General</c:formatCode>
                <c:ptCount val="2"/>
              </c:numCache>
            </c:numRef>
          </c:yVal>
          <c:smooth val="0"/>
          <c:extLst>
            <c:ext xmlns:c16="http://schemas.microsoft.com/office/drawing/2014/chart" uri="{C3380CC4-5D6E-409C-BE32-E72D297353CC}">
              <c16:uniqueId val="{00000000-B0E6-4263-A652-0D96CBB409E4}"/>
            </c:ext>
          </c:extLst>
        </c:ser>
        <c:ser>
          <c:idx val="3"/>
          <c:order val="1"/>
          <c:tx>
            <c:strRef>
              <c:f>'Design Analysis'!$P$148</c:f>
              <c:strCache>
                <c:ptCount val="1"/>
              </c:strCache>
            </c:strRef>
          </c:tx>
          <c:spPr>
            <a:ln w="19050" cap="rnd">
              <a:solidFill>
                <a:schemeClr val="accent6"/>
              </a:solidFill>
              <a:round/>
            </a:ln>
            <a:effectLst/>
          </c:spPr>
          <c:marker>
            <c:symbol val="none"/>
          </c:marker>
          <c:xVal>
            <c:numRef>
              <c:f>'Design Analysis'!$M$147:$M$148</c:f>
              <c:numCache>
                <c:formatCode>General</c:formatCode>
                <c:ptCount val="2"/>
              </c:numCache>
            </c:numRef>
          </c:xVal>
          <c:yVal>
            <c:numRef>
              <c:f>'Design Analysis'!$O$147:$O$148</c:f>
              <c:numCache>
                <c:formatCode>General</c:formatCode>
                <c:ptCount val="2"/>
              </c:numCache>
            </c:numRef>
          </c:yVal>
          <c:smooth val="0"/>
          <c:extLst>
            <c:ext xmlns:c16="http://schemas.microsoft.com/office/drawing/2014/chart" uri="{C3380CC4-5D6E-409C-BE32-E72D297353CC}">
              <c16:uniqueId val="{00000001-B0E6-4263-A652-0D96CBB409E4}"/>
            </c:ext>
          </c:extLst>
        </c:ser>
        <c:ser>
          <c:idx val="1"/>
          <c:order val="2"/>
          <c:tx>
            <c:v>2-Day</c:v>
          </c:tx>
          <c:spPr>
            <a:ln w="25400" cap="rnd">
              <a:noFill/>
              <a:round/>
            </a:ln>
            <a:effectLst/>
          </c:spPr>
          <c:marker>
            <c:symbol val="circle"/>
            <c:size val="6"/>
            <c:spPr>
              <a:solidFill>
                <a:schemeClr val="accent2"/>
              </a:solidFill>
              <a:ln w="9525">
                <a:solidFill>
                  <a:sysClr val="windowText" lastClr="000000"/>
                </a:solidFill>
              </a:ln>
              <a:effectLst/>
            </c:spPr>
          </c:marker>
          <c:trendline>
            <c:spPr>
              <a:ln w="19050" cap="rnd">
                <a:solidFill>
                  <a:schemeClr val="accent2"/>
                </a:solidFill>
                <a:prstDash val="sysDot"/>
              </a:ln>
              <a:effectLst/>
            </c:spPr>
            <c:trendlineType val="linear"/>
            <c:dispRSqr val="0"/>
            <c:dispEq val="0"/>
          </c:trendline>
          <c:xVal>
            <c:numRef>
              <c:f>'Design Analysis'!$C$63:$C$73</c:f>
              <c:numCache>
                <c:formatCode>General</c:formatCode>
                <c:ptCount val="11"/>
                <c:pt idx="0">
                  <c:v>900</c:v>
                </c:pt>
                <c:pt idx="1">
                  <c:v>847.06</c:v>
                </c:pt>
                <c:pt idx="2">
                  <c:v>1058.23</c:v>
                </c:pt>
                <c:pt idx="3">
                  <c:v>952.94</c:v>
                </c:pt>
                <c:pt idx="4">
                  <c:v>900</c:v>
                </c:pt>
                <c:pt idx="5">
                  <c:v>750</c:v>
                </c:pt>
                <c:pt idx="6">
                  <c:v>750</c:v>
                </c:pt>
                <c:pt idx="7">
                  <c:v>825</c:v>
                </c:pt>
                <c:pt idx="8">
                  <c:v>1050</c:v>
                </c:pt>
                <c:pt idx="9">
                  <c:v>900</c:v>
                </c:pt>
                <c:pt idx="10">
                  <c:v>1200</c:v>
                </c:pt>
              </c:numCache>
            </c:numRef>
          </c:xVal>
          <c:yVal>
            <c:numRef>
              <c:f>'Design Analysis'!$AF$63:$AF$73</c:f>
              <c:numCache>
                <c:formatCode>0</c:formatCode>
                <c:ptCount val="11"/>
                <c:pt idx="0">
                  <c:v>4045.4533951574936</c:v>
                </c:pt>
                <c:pt idx="1">
                  <c:v>3124.476791132392</c:v>
                </c:pt>
                <c:pt idx="2">
                  <c:v>3960.0402423648425</c:v>
                </c:pt>
                <c:pt idx="4">
                  <c:v>3564.9380961392126</c:v>
                </c:pt>
                <c:pt idx="5">
                  <c:v>3853.8043178510029</c:v>
                </c:pt>
                <c:pt idx="6">
                  <c:v>3987</c:v>
                </c:pt>
                <c:pt idx="7">
                  <c:v>3608.042559893267</c:v>
                </c:pt>
                <c:pt idx="8">
                  <c:v>5057.546204102704</c:v>
                </c:pt>
                <c:pt idx="9">
                  <c:v>3887.0942267810569</c:v>
                </c:pt>
                <c:pt idx="10">
                  <c:v>5126.9112334669217</c:v>
                </c:pt>
              </c:numCache>
            </c:numRef>
          </c:yVal>
          <c:smooth val="0"/>
          <c:extLst>
            <c:ext xmlns:c16="http://schemas.microsoft.com/office/drawing/2014/chart" uri="{C3380CC4-5D6E-409C-BE32-E72D297353CC}">
              <c16:uniqueId val="{00000003-B0E6-4263-A652-0D96CBB409E4}"/>
            </c:ext>
          </c:extLst>
        </c:ser>
        <c:ser>
          <c:idx val="0"/>
          <c:order val="3"/>
          <c:tx>
            <c:v>28-Day</c:v>
          </c:tx>
          <c:spPr>
            <a:ln w="25400" cap="rnd">
              <a:noFill/>
              <a:round/>
            </a:ln>
            <a:effectLst/>
          </c:spPr>
          <c:marker>
            <c:symbol val="triangle"/>
            <c:size val="6"/>
            <c:spPr>
              <a:solidFill>
                <a:schemeClr val="accent1"/>
              </a:solidFill>
              <a:ln w="9525">
                <a:solidFill>
                  <a:sysClr val="windowText" lastClr="000000"/>
                </a:solidFill>
              </a:ln>
              <a:effectLst/>
            </c:spPr>
          </c:marker>
          <c:trendline>
            <c:spPr>
              <a:ln w="19050" cap="rnd">
                <a:solidFill>
                  <a:schemeClr val="accent1"/>
                </a:solidFill>
                <a:prstDash val="sysDot"/>
              </a:ln>
              <a:effectLst/>
            </c:spPr>
            <c:trendlineType val="linear"/>
            <c:dispRSqr val="0"/>
            <c:dispEq val="0"/>
          </c:trendline>
          <c:xVal>
            <c:numRef>
              <c:f>'Design Analysis'!$C$63:$C$73</c:f>
              <c:numCache>
                <c:formatCode>General</c:formatCode>
                <c:ptCount val="11"/>
                <c:pt idx="0">
                  <c:v>900</c:v>
                </c:pt>
                <c:pt idx="1">
                  <c:v>847.06</c:v>
                </c:pt>
                <c:pt idx="2">
                  <c:v>1058.23</c:v>
                </c:pt>
                <c:pt idx="3">
                  <c:v>952.94</c:v>
                </c:pt>
                <c:pt idx="4">
                  <c:v>900</c:v>
                </c:pt>
                <c:pt idx="5">
                  <c:v>750</c:v>
                </c:pt>
                <c:pt idx="6">
                  <c:v>750</c:v>
                </c:pt>
                <c:pt idx="7">
                  <c:v>825</c:v>
                </c:pt>
                <c:pt idx="8">
                  <c:v>1050</c:v>
                </c:pt>
                <c:pt idx="9">
                  <c:v>900</c:v>
                </c:pt>
                <c:pt idx="10">
                  <c:v>1200</c:v>
                </c:pt>
              </c:numCache>
            </c:numRef>
          </c:xVal>
          <c:yVal>
            <c:numRef>
              <c:f>'Design Analysis'!$U$63:$U$73</c:f>
              <c:numCache>
                <c:formatCode>General</c:formatCode>
                <c:ptCount val="11"/>
                <c:pt idx="0">
                  <c:v>7786</c:v>
                </c:pt>
                <c:pt idx="1">
                  <c:v>5528</c:v>
                </c:pt>
                <c:pt idx="2">
                  <c:v>6296</c:v>
                </c:pt>
                <c:pt idx="3">
                  <c:v>6304</c:v>
                </c:pt>
                <c:pt idx="4">
                  <c:v>6022</c:v>
                </c:pt>
                <c:pt idx="5">
                  <c:v>6540</c:v>
                </c:pt>
                <c:pt idx="6">
                  <c:v>6605</c:v>
                </c:pt>
                <c:pt idx="7">
                  <c:v>6008</c:v>
                </c:pt>
                <c:pt idx="8">
                  <c:v>7995</c:v>
                </c:pt>
                <c:pt idx="9">
                  <c:v>6783</c:v>
                </c:pt>
                <c:pt idx="10">
                  <c:v>8417</c:v>
                </c:pt>
              </c:numCache>
            </c:numRef>
          </c:yVal>
          <c:smooth val="0"/>
          <c:extLst>
            <c:ext xmlns:c16="http://schemas.microsoft.com/office/drawing/2014/chart" uri="{C3380CC4-5D6E-409C-BE32-E72D297353CC}">
              <c16:uniqueId val="{00000005-B0E6-4263-A652-0D96CBB409E4}"/>
            </c:ext>
          </c:extLst>
        </c:ser>
        <c:dLbls>
          <c:showLegendKey val="0"/>
          <c:showVal val="0"/>
          <c:showCatName val="0"/>
          <c:showSerName val="0"/>
          <c:showPercent val="0"/>
          <c:showBubbleSize val="0"/>
        </c:dLbls>
        <c:axId val="498133247"/>
        <c:axId val="498127839"/>
      </c:scatterChart>
      <c:valAx>
        <c:axId val="498133247"/>
        <c:scaling>
          <c:orientation val="minMax"/>
          <c:max val="1300"/>
          <c:min val="7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Total Cementitious Content (lbs./yd</a:t>
                </a:r>
                <a:r>
                  <a:rPr lang="en-US" baseline="30000" dirty="0"/>
                  <a:t>3</a:t>
                </a:r>
                <a:r>
                  <a:rPr lang="en-US" dirty="0"/>
                  <a:t>)</a:t>
                </a:r>
              </a:p>
            </c:rich>
          </c:tx>
          <c:layout>
            <c:manualLayout>
              <c:xMode val="edge"/>
              <c:yMode val="edge"/>
              <c:x val="0.24536745406824148"/>
              <c:y val="0.84787685914260713"/>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8127839"/>
        <c:crosses val="autoZero"/>
        <c:crossBetween val="midCat"/>
      </c:valAx>
      <c:valAx>
        <c:axId val="498127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Compressive Strength (psi) </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8133247"/>
        <c:crosses val="autoZero"/>
        <c:crossBetween val="midCat"/>
        <c:majorUnit val="2000"/>
      </c:valAx>
      <c:spPr>
        <a:noFill/>
        <a:ln>
          <a:solidFill>
            <a:schemeClr val="tx1"/>
          </a:solidFill>
        </a:ln>
        <a:effectLst/>
      </c:spPr>
    </c:plotArea>
    <c:legend>
      <c:legendPos val="r"/>
      <c:legendEntry>
        <c:idx val="0"/>
        <c:delete val="1"/>
      </c:legendEntry>
      <c:legendEntry>
        <c:idx val="1"/>
        <c:delete val="1"/>
      </c:legendEntry>
      <c:legendEntry>
        <c:idx val="4"/>
        <c:delete val="1"/>
      </c:legendEntry>
      <c:legendEntry>
        <c:idx val="5"/>
        <c:delete val="1"/>
      </c:legendEntry>
      <c:layout>
        <c:manualLayout>
          <c:xMode val="edge"/>
          <c:yMode val="edge"/>
          <c:x val="0.29880671990979812"/>
          <c:y val="0.63412398892501809"/>
          <c:w val="0.58226389501465492"/>
          <c:h val="0.10797461269188575"/>
        </c:manualLayout>
      </c:layout>
      <c:overlay val="0"/>
      <c:spPr>
        <a:noFill/>
        <a:ln>
          <a:solidFill>
            <a:schemeClr val="tx1"/>
          </a:solid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09262904636921"/>
          <c:y val="8.8403543307086607E-2"/>
          <c:w val="0.75862751531058614"/>
          <c:h val="0.73455533683289576"/>
        </c:manualLayout>
      </c:layout>
      <c:scatterChart>
        <c:scatterStyle val="lineMarker"/>
        <c:varyColors val="0"/>
        <c:ser>
          <c:idx val="10"/>
          <c:order val="0"/>
          <c:tx>
            <c:strRef>
              <c:f>'Combined Analysis (2)'!$P$44</c:f>
              <c:strCache>
                <c:ptCount val="1"/>
                <c:pt idx="0">
                  <c:v>5 kΩ Minimum</c:v>
                </c:pt>
              </c:strCache>
            </c:strRef>
          </c:tx>
          <c:spPr>
            <a:ln w="19050" cap="rnd">
              <a:solidFill>
                <a:srgbClr val="00B050"/>
              </a:solidFill>
              <a:round/>
            </a:ln>
            <a:effectLst/>
          </c:spPr>
          <c:marker>
            <c:symbol val="none"/>
          </c:marker>
          <c:xVal>
            <c:numRef>
              <c:f>'Combined Analysis (2)'!$N$44:$O$44</c:f>
              <c:numCache>
                <c:formatCode>General</c:formatCode>
                <c:ptCount val="2"/>
                <c:pt idx="0">
                  <c:v>0</c:v>
                </c:pt>
                <c:pt idx="1">
                  <c:v>1500</c:v>
                </c:pt>
              </c:numCache>
            </c:numRef>
          </c:xVal>
          <c:yVal>
            <c:numRef>
              <c:f>'Combined Analysis (2)'!$N$45:$O$45</c:f>
              <c:numCache>
                <c:formatCode>General</c:formatCode>
                <c:ptCount val="2"/>
                <c:pt idx="0">
                  <c:v>5</c:v>
                </c:pt>
                <c:pt idx="1">
                  <c:v>5</c:v>
                </c:pt>
              </c:numCache>
            </c:numRef>
          </c:yVal>
          <c:smooth val="0"/>
          <c:extLst>
            <c:ext xmlns:c16="http://schemas.microsoft.com/office/drawing/2014/chart" uri="{C3380CC4-5D6E-409C-BE32-E72D297353CC}">
              <c16:uniqueId val="{00000000-C648-493A-A584-F47EB737D73B}"/>
            </c:ext>
          </c:extLst>
        </c:ser>
        <c:ser>
          <c:idx val="11"/>
          <c:order val="1"/>
          <c:tx>
            <c:strRef>
              <c:f>'Combined Analysis (2)'!$W$6</c:f>
              <c:strCache>
                <c:ptCount val="1"/>
                <c:pt idx="0">
                  <c:v>100 Cycles</c:v>
                </c:pt>
              </c:strCache>
            </c:strRef>
          </c:tx>
          <c:spPr>
            <a:ln w="25400" cap="rnd">
              <a:noFill/>
              <a:round/>
            </a:ln>
            <a:effectLst/>
          </c:spPr>
          <c:marker>
            <c:symbol val="none"/>
          </c:marker>
          <c:xVal>
            <c:numRef>
              <c:f>'Combined Analysis (2)'!$G$7:$G$26</c:f>
              <c:numCache>
                <c:formatCode>0.00%</c:formatCode>
                <c:ptCount val="20"/>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pt idx="12">
                  <c:v>0.44</c:v>
                </c:pt>
                <c:pt idx="13">
                  <c:v>0.44</c:v>
                </c:pt>
                <c:pt idx="14">
                  <c:v>0.44</c:v>
                </c:pt>
                <c:pt idx="15">
                  <c:v>0.48</c:v>
                </c:pt>
                <c:pt idx="16">
                  <c:v>0.44</c:v>
                </c:pt>
                <c:pt idx="17">
                  <c:v>0.44</c:v>
                </c:pt>
                <c:pt idx="18">
                  <c:v>0.44</c:v>
                </c:pt>
                <c:pt idx="19">
                  <c:v>0.44</c:v>
                </c:pt>
              </c:numCache>
            </c:numRef>
          </c:xVal>
          <c:yVal>
            <c:numRef>
              <c:f>'Combined Analysis (2)'!$W$7:$W$26</c:f>
              <c:numCache>
                <c:formatCode>0.0</c:formatCode>
                <c:ptCount val="20"/>
                <c:pt idx="0">
                  <c:v>12.096875000000001</c:v>
                </c:pt>
                <c:pt idx="1">
                  <c:v>8.1218749999999993</c:v>
                </c:pt>
                <c:pt idx="2">
                  <c:v>5.6749999999999998</c:v>
                </c:pt>
                <c:pt idx="3">
                  <c:v>8.2843750000000007</c:v>
                </c:pt>
                <c:pt idx="4">
                  <c:v>11.006250000000001</c:v>
                </c:pt>
                <c:pt idx="5">
                  <c:v>20.471875000000001</c:v>
                </c:pt>
                <c:pt idx="6">
                  <c:v>30.128125000000001</c:v>
                </c:pt>
                <c:pt idx="7">
                  <c:v>25.446874999999999</c:v>
                </c:pt>
                <c:pt idx="8">
                  <c:v>30.543750000000003</c:v>
                </c:pt>
                <c:pt idx="9">
                  <c:v>20.931249999999999</c:v>
                </c:pt>
                <c:pt idx="10">
                  <c:v>16.475000000000001</c:v>
                </c:pt>
                <c:pt idx="11">
                  <c:v>13.978125</c:v>
                </c:pt>
                <c:pt idx="12">
                  <c:v>11.759375</c:v>
                </c:pt>
                <c:pt idx="13">
                  <c:v>18.5</c:v>
                </c:pt>
                <c:pt idx="14">
                  <c:v>17.475000000000001</c:v>
                </c:pt>
                <c:pt idx="15">
                  <c:v>15.600000000000001</c:v>
                </c:pt>
                <c:pt idx="16">
                  <c:v>16.753125000000001</c:v>
                </c:pt>
                <c:pt idx="17">
                  <c:v>17.587499999999999</c:v>
                </c:pt>
                <c:pt idx="18">
                  <c:v>17.515625</c:v>
                </c:pt>
                <c:pt idx="19">
                  <c:v>17.96875</c:v>
                </c:pt>
              </c:numCache>
            </c:numRef>
          </c:yVal>
          <c:smooth val="0"/>
          <c:extLst>
            <c:ext xmlns:c16="http://schemas.microsoft.com/office/drawing/2014/chart" uri="{C3380CC4-5D6E-409C-BE32-E72D297353CC}">
              <c16:uniqueId val="{00000001-C648-493A-A584-F47EB737D73B}"/>
            </c:ext>
          </c:extLst>
        </c:ser>
        <c:ser>
          <c:idx val="12"/>
          <c:order val="2"/>
          <c:tx>
            <c:strRef>
              <c:f>'Combined Analysis (2)'!$X$6</c:f>
              <c:strCache>
                <c:ptCount val="1"/>
                <c:pt idx="0">
                  <c:v>200 Cycles</c:v>
                </c:pt>
              </c:strCache>
            </c:strRef>
          </c:tx>
          <c:spPr>
            <a:ln w="25400" cap="rnd">
              <a:noFill/>
              <a:round/>
            </a:ln>
            <a:effectLst/>
          </c:spPr>
          <c:marker>
            <c:symbol val="none"/>
          </c:marker>
          <c:xVal>
            <c:numRef>
              <c:f>'Combined Analysis (2)'!$G$7:$G$26</c:f>
              <c:numCache>
                <c:formatCode>0.00%</c:formatCode>
                <c:ptCount val="20"/>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pt idx="12">
                  <c:v>0.44</c:v>
                </c:pt>
                <c:pt idx="13">
                  <c:v>0.44</c:v>
                </c:pt>
                <c:pt idx="14">
                  <c:v>0.44</c:v>
                </c:pt>
                <c:pt idx="15">
                  <c:v>0.48</c:v>
                </c:pt>
                <c:pt idx="16">
                  <c:v>0.44</c:v>
                </c:pt>
                <c:pt idx="17">
                  <c:v>0.44</c:v>
                </c:pt>
                <c:pt idx="18">
                  <c:v>0.44</c:v>
                </c:pt>
                <c:pt idx="19">
                  <c:v>0.44</c:v>
                </c:pt>
              </c:numCache>
            </c:numRef>
          </c:xVal>
          <c:yVal>
            <c:numRef>
              <c:f>'Combined Analysis (2)'!$X$7:$X$26</c:f>
              <c:numCache>
                <c:formatCode>0.0</c:formatCode>
                <c:ptCount val="20"/>
                <c:pt idx="0">
                  <c:v>11.356249999999999</c:v>
                </c:pt>
                <c:pt idx="1">
                  <c:v>8.2593749999999986</c:v>
                </c:pt>
                <c:pt idx="2">
                  <c:v>5.3302083333333332</c:v>
                </c:pt>
                <c:pt idx="3">
                  <c:v>9.6687499999999993</c:v>
                </c:pt>
                <c:pt idx="4">
                  <c:v>11.725000000000001</c:v>
                </c:pt>
                <c:pt idx="5">
                  <c:v>20.21875</c:v>
                </c:pt>
                <c:pt idx="6">
                  <c:v>23.4</c:v>
                </c:pt>
                <c:pt idx="7">
                  <c:v>26.653124999999999</c:v>
                </c:pt>
                <c:pt idx="8">
                  <c:v>21.128125000000001</c:v>
                </c:pt>
                <c:pt idx="9">
                  <c:v>20.428125000000001</c:v>
                </c:pt>
                <c:pt idx="10">
                  <c:v>16.918749999999999</c:v>
                </c:pt>
                <c:pt idx="11">
                  <c:v>14.637500000000001</c:v>
                </c:pt>
                <c:pt idx="12">
                  <c:v>10.893749999999999</c:v>
                </c:pt>
                <c:pt idx="13">
                  <c:v>17.571874999999999</c:v>
                </c:pt>
                <c:pt idx="14">
                  <c:v>17.4375</c:v>
                </c:pt>
                <c:pt idx="15">
                  <c:v>13.309375000000001</c:v>
                </c:pt>
                <c:pt idx="16">
                  <c:v>15.850000000000001</c:v>
                </c:pt>
                <c:pt idx="17">
                  <c:v>16.268750000000001</c:v>
                </c:pt>
                <c:pt idx="18">
                  <c:v>15.30625</c:v>
                </c:pt>
                <c:pt idx="19">
                  <c:v>14.984375</c:v>
                </c:pt>
              </c:numCache>
            </c:numRef>
          </c:yVal>
          <c:smooth val="0"/>
          <c:extLst>
            <c:ext xmlns:c16="http://schemas.microsoft.com/office/drawing/2014/chart" uri="{C3380CC4-5D6E-409C-BE32-E72D297353CC}">
              <c16:uniqueId val="{00000002-C648-493A-A584-F47EB737D73B}"/>
            </c:ext>
          </c:extLst>
        </c:ser>
        <c:ser>
          <c:idx val="13"/>
          <c:order val="3"/>
          <c:tx>
            <c:strRef>
              <c:f>'Combined Analysis (2)'!$Y$6</c:f>
              <c:strCache>
                <c:ptCount val="1"/>
                <c:pt idx="0">
                  <c:v>300 Cycles</c:v>
                </c:pt>
              </c:strCache>
            </c:strRef>
          </c:tx>
          <c:spPr>
            <a:ln w="25400" cap="rnd">
              <a:noFill/>
              <a:round/>
            </a:ln>
            <a:effectLst/>
          </c:spPr>
          <c:marker>
            <c:symbol val="none"/>
          </c:marker>
          <c:xVal>
            <c:numRef>
              <c:f>'Combined Analysis (2)'!$G$7:$G$26</c:f>
              <c:numCache>
                <c:formatCode>0.00%</c:formatCode>
                <c:ptCount val="20"/>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pt idx="12">
                  <c:v>0.44</c:v>
                </c:pt>
                <c:pt idx="13">
                  <c:v>0.44</c:v>
                </c:pt>
                <c:pt idx="14">
                  <c:v>0.44</c:v>
                </c:pt>
                <c:pt idx="15">
                  <c:v>0.48</c:v>
                </c:pt>
                <c:pt idx="16">
                  <c:v>0.44</c:v>
                </c:pt>
                <c:pt idx="17">
                  <c:v>0.44</c:v>
                </c:pt>
                <c:pt idx="18">
                  <c:v>0.44</c:v>
                </c:pt>
                <c:pt idx="19">
                  <c:v>0.44</c:v>
                </c:pt>
              </c:numCache>
            </c:numRef>
          </c:xVal>
          <c:yVal>
            <c:numRef>
              <c:f>'Combined Analysis (2)'!$Y$7:$Y$26</c:f>
              <c:numCache>
                <c:formatCode>0.0</c:formatCode>
                <c:ptCount val="20"/>
                <c:pt idx="0">
                  <c:v>10.6625</c:v>
                </c:pt>
                <c:pt idx="1">
                  <c:v>5.8687500000000004</c:v>
                </c:pt>
                <c:pt idx="2">
                  <c:v>4.9937500000000004</c:v>
                </c:pt>
                <c:pt idx="3">
                  <c:v>9.2437499999999986</c:v>
                </c:pt>
                <c:pt idx="4">
                  <c:v>12.887499999999999</c:v>
                </c:pt>
                <c:pt idx="5">
                  <c:v>19.809374999999999</c:v>
                </c:pt>
                <c:pt idx="6">
                  <c:v>20.100000000000001</c:v>
                </c:pt>
                <c:pt idx="7">
                  <c:v>28.903125000000003</c:v>
                </c:pt>
                <c:pt idx="8">
                  <c:v>20.631250000000001</c:v>
                </c:pt>
                <c:pt idx="9">
                  <c:v>21.421875</c:v>
                </c:pt>
                <c:pt idx="10">
                  <c:v>17.012499999999999</c:v>
                </c:pt>
                <c:pt idx="11">
                  <c:v>14.634375</c:v>
                </c:pt>
                <c:pt idx="12">
                  <c:v>7.421875</c:v>
                </c:pt>
                <c:pt idx="13">
                  <c:v>11.773125</c:v>
                </c:pt>
                <c:pt idx="14">
                  <c:v>11.696875</c:v>
                </c:pt>
                <c:pt idx="15">
                  <c:v>7.8562500000000002</c:v>
                </c:pt>
                <c:pt idx="16">
                  <c:v>9.8375000000000004</c:v>
                </c:pt>
                <c:pt idx="17">
                  <c:v>9.90625</c:v>
                </c:pt>
                <c:pt idx="18">
                  <c:v>8.7437500000000004</c:v>
                </c:pt>
                <c:pt idx="19">
                  <c:v>7.8562500000000002</c:v>
                </c:pt>
              </c:numCache>
            </c:numRef>
          </c:yVal>
          <c:smooth val="0"/>
          <c:extLst>
            <c:ext xmlns:c16="http://schemas.microsoft.com/office/drawing/2014/chart" uri="{C3380CC4-5D6E-409C-BE32-E72D297353CC}">
              <c16:uniqueId val="{00000003-C648-493A-A584-F47EB737D73B}"/>
            </c:ext>
          </c:extLst>
        </c:ser>
        <c:ser>
          <c:idx val="0"/>
          <c:order val="11"/>
          <c:tx>
            <c:strRef>
              <c:f>'Combined Analysis (2)'!$W$6</c:f>
              <c:strCache>
                <c:ptCount val="1"/>
                <c:pt idx="0">
                  <c:v>100 Cycles</c:v>
                </c:pt>
              </c:strCache>
            </c:strRef>
          </c:tx>
          <c:spPr>
            <a:ln w="25400" cap="rnd">
              <a:noFill/>
              <a:round/>
            </a:ln>
            <a:effectLst/>
          </c:spPr>
          <c:marker>
            <c:symbol val="none"/>
          </c:marker>
          <c:trendline>
            <c:spPr>
              <a:ln w="19050" cap="rnd">
                <a:solidFill>
                  <a:srgbClr val="00B0F0"/>
                </a:solidFill>
                <a:prstDash val="sysDot"/>
              </a:ln>
              <a:effectLst/>
            </c:spPr>
            <c:trendlineType val="linear"/>
            <c:dispRSqr val="0"/>
            <c:dispEq val="0"/>
          </c:trendline>
          <c:xVal>
            <c:numRef>
              <c:f>'Combined Analysis (2)'!$G$7:$G$26</c:f>
              <c:numCache>
                <c:formatCode>0.00%</c:formatCode>
                <c:ptCount val="20"/>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pt idx="12">
                  <c:v>0.44</c:v>
                </c:pt>
                <c:pt idx="13">
                  <c:v>0.44</c:v>
                </c:pt>
                <c:pt idx="14">
                  <c:v>0.44</c:v>
                </c:pt>
                <c:pt idx="15">
                  <c:v>0.48</c:v>
                </c:pt>
                <c:pt idx="16">
                  <c:v>0.44</c:v>
                </c:pt>
                <c:pt idx="17">
                  <c:v>0.44</c:v>
                </c:pt>
                <c:pt idx="18">
                  <c:v>0.44</c:v>
                </c:pt>
                <c:pt idx="19">
                  <c:v>0.44</c:v>
                </c:pt>
              </c:numCache>
            </c:numRef>
          </c:xVal>
          <c:yVal>
            <c:numRef>
              <c:f>'Combined Analysis (2)'!$W$7:$W$26</c:f>
              <c:numCache>
                <c:formatCode>0.0</c:formatCode>
                <c:ptCount val="20"/>
                <c:pt idx="0">
                  <c:v>12.096875000000001</c:v>
                </c:pt>
                <c:pt idx="1">
                  <c:v>8.1218749999999993</c:v>
                </c:pt>
                <c:pt idx="2">
                  <c:v>5.6749999999999998</c:v>
                </c:pt>
                <c:pt idx="3">
                  <c:v>8.2843750000000007</c:v>
                </c:pt>
                <c:pt idx="4">
                  <c:v>11.006250000000001</c:v>
                </c:pt>
                <c:pt idx="5">
                  <c:v>20.471875000000001</c:v>
                </c:pt>
                <c:pt idx="6">
                  <c:v>30.128125000000001</c:v>
                </c:pt>
                <c:pt idx="7">
                  <c:v>25.446874999999999</c:v>
                </c:pt>
                <c:pt idx="8">
                  <c:v>30.543750000000003</c:v>
                </c:pt>
                <c:pt idx="9">
                  <c:v>20.931249999999999</c:v>
                </c:pt>
                <c:pt idx="10">
                  <c:v>16.475000000000001</c:v>
                </c:pt>
                <c:pt idx="11">
                  <c:v>13.978125</c:v>
                </c:pt>
                <c:pt idx="12">
                  <c:v>11.759375</c:v>
                </c:pt>
                <c:pt idx="13">
                  <c:v>18.5</c:v>
                </c:pt>
                <c:pt idx="14">
                  <c:v>17.475000000000001</c:v>
                </c:pt>
                <c:pt idx="15">
                  <c:v>15.600000000000001</c:v>
                </c:pt>
                <c:pt idx="16">
                  <c:v>16.753125000000001</c:v>
                </c:pt>
                <c:pt idx="17">
                  <c:v>17.587499999999999</c:v>
                </c:pt>
                <c:pt idx="18">
                  <c:v>17.515625</c:v>
                </c:pt>
                <c:pt idx="19">
                  <c:v>17.96875</c:v>
                </c:pt>
              </c:numCache>
            </c:numRef>
          </c:yVal>
          <c:smooth val="0"/>
          <c:extLst>
            <c:ext xmlns:c16="http://schemas.microsoft.com/office/drawing/2014/chart" uri="{C3380CC4-5D6E-409C-BE32-E72D297353CC}">
              <c16:uniqueId val="{00000005-C648-493A-A584-F47EB737D73B}"/>
            </c:ext>
          </c:extLst>
        </c:ser>
        <c:ser>
          <c:idx val="1"/>
          <c:order val="12"/>
          <c:tx>
            <c:strRef>
              <c:f>'Combined Analysis (2)'!$X$6</c:f>
              <c:strCache>
                <c:ptCount val="1"/>
                <c:pt idx="0">
                  <c:v>200 Cycles</c:v>
                </c:pt>
              </c:strCache>
            </c:strRef>
          </c:tx>
          <c:spPr>
            <a:ln w="25400" cap="rnd">
              <a:noFill/>
              <a:round/>
            </a:ln>
            <a:effectLst/>
          </c:spPr>
          <c:marker>
            <c:symbol val="none"/>
          </c:marker>
          <c:trendline>
            <c:spPr>
              <a:ln w="19050" cap="rnd">
                <a:solidFill>
                  <a:schemeClr val="tx2">
                    <a:lumMod val="50000"/>
                  </a:schemeClr>
                </a:solidFill>
                <a:prstDash val="sysDot"/>
              </a:ln>
              <a:effectLst/>
            </c:spPr>
            <c:trendlineType val="linear"/>
            <c:dispRSqr val="0"/>
            <c:dispEq val="0"/>
          </c:trendline>
          <c:xVal>
            <c:numRef>
              <c:f>'Combined Analysis (2)'!$G$7:$G$26</c:f>
              <c:numCache>
                <c:formatCode>0.00%</c:formatCode>
                <c:ptCount val="20"/>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pt idx="12">
                  <c:v>0.44</c:v>
                </c:pt>
                <c:pt idx="13">
                  <c:v>0.44</c:v>
                </c:pt>
                <c:pt idx="14">
                  <c:v>0.44</c:v>
                </c:pt>
                <c:pt idx="15">
                  <c:v>0.48</c:v>
                </c:pt>
                <c:pt idx="16">
                  <c:v>0.44</c:v>
                </c:pt>
                <c:pt idx="17">
                  <c:v>0.44</c:v>
                </c:pt>
                <c:pt idx="18">
                  <c:v>0.44</c:v>
                </c:pt>
                <c:pt idx="19">
                  <c:v>0.44</c:v>
                </c:pt>
              </c:numCache>
            </c:numRef>
          </c:xVal>
          <c:yVal>
            <c:numRef>
              <c:f>'Combined Analysis (2)'!$X$7:$X$26</c:f>
              <c:numCache>
                <c:formatCode>0.0</c:formatCode>
                <c:ptCount val="20"/>
                <c:pt idx="0">
                  <c:v>11.356249999999999</c:v>
                </c:pt>
                <c:pt idx="1">
                  <c:v>8.2593749999999986</c:v>
                </c:pt>
                <c:pt idx="2">
                  <c:v>5.3302083333333332</c:v>
                </c:pt>
                <c:pt idx="3">
                  <c:v>9.6687499999999993</c:v>
                </c:pt>
                <c:pt idx="4">
                  <c:v>11.725000000000001</c:v>
                </c:pt>
                <c:pt idx="5">
                  <c:v>20.21875</c:v>
                </c:pt>
                <c:pt idx="6">
                  <c:v>23.4</c:v>
                </c:pt>
                <c:pt idx="7">
                  <c:v>26.653124999999999</c:v>
                </c:pt>
                <c:pt idx="8">
                  <c:v>21.128125000000001</c:v>
                </c:pt>
                <c:pt idx="9">
                  <c:v>20.428125000000001</c:v>
                </c:pt>
                <c:pt idx="10">
                  <c:v>16.918749999999999</c:v>
                </c:pt>
                <c:pt idx="11">
                  <c:v>14.637500000000001</c:v>
                </c:pt>
                <c:pt idx="12">
                  <c:v>10.893749999999999</c:v>
                </c:pt>
                <c:pt idx="13">
                  <c:v>17.571874999999999</c:v>
                </c:pt>
                <c:pt idx="14">
                  <c:v>17.4375</c:v>
                </c:pt>
                <c:pt idx="15">
                  <c:v>13.309375000000001</c:v>
                </c:pt>
                <c:pt idx="16">
                  <c:v>15.850000000000001</c:v>
                </c:pt>
                <c:pt idx="17">
                  <c:v>16.268750000000001</c:v>
                </c:pt>
                <c:pt idx="18">
                  <c:v>15.30625</c:v>
                </c:pt>
                <c:pt idx="19">
                  <c:v>14.984375</c:v>
                </c:pt>
              </c:numCache>
            </c:numRef>
          </c:yVal>
          <c:smooth val="0"/>
          <c:extLst>
            <c:ext xmlns:c16="http://schemas.microsoft.com/office/drawing/2014/chart" uri="{C3380CC4-5D6E-409C-BE32-E72D297353CC}">
              <c16:uniqueId val="{00000007-C648-493A-A584-F47EB737D73B}"/>
            </c:ext>
          </c:extLst>
        </c:ser>
        <c:ser>
          <c:idx val="2"/>
          <c:order val="13"/>
          <c:tx>
            <c:strRef>
              <c:f>'Combined Analysis (2)'!$Y$6</c:f>
              <c:strCache>
                <c:ptCount val="1"/>
                <c:pt idx="0">
                  <c:v>300 Cycles</c:v>
                </c:pt>
              </c:strCache>
            </c:strRef>
          </c:tx>
          <c:spPr>
            <a:ln w="25400" cap="rnd">
              <a:noFill/>
              <a:round/>
            </a:ln>
            <a:effectLst/>
          </c:spPr>
          <c:marker>
            <c:symbol val="none"/>
          </c:marker>
          <c:trendline>
            <c:spPr>
              <a:ln w="19050" cap="rnd">
                <a:solidFill>
                  <a:srgbClr val="7030A0"/>
                </a:solidFill>
                <a:prstDash val="sysDot"/>
              </a:ln>
              <a:effectLst/>
            </c:spPr>
            <c:trendlineType val="linear"/>
            <c:dispRSqr val="0"/>
            <c:dispEq val="0"/>
          </c:trendline>
          <c:xVal>
            <c:numRef>
              <c:f>'Combined Analysis (2)'!$G$7:$G$26</c:f>
              <c:numCache>
                <c:formatCode>0.00%</c:formatCode>
                <c:ptCount val="20"/>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pt idx="12">
                  <c:v>0.44</c:v>
                </c:pt>
                <c:pt idx="13">
                  <c:v>0.44</c:v>
                </c:pt>
                <c:pt idx="14">
                  <c:v>0.44</c:v>
                </c:pt>
                <c:pt idx="15">
                  <c:v>0.48</c:v>
                </c:pt>
                <c:pt idx="16">
                  <c:v>0.44</c:v>
                </c:pt>
                <c:pt idx="17">
                  <c:v>0.44</c:v>
                </c:pt>
                <c:pt idx="18">
                  <c:v>0.44</c:v>
                </c:pt>
                <c:pt idx="19">
                  <c:v>0.44</c:v>
                </c:pt>
              </c:numCache>
            </c:numRef>
          </c:xVal>
          <c:yVal>
            <c:numRef>
              <c:f>'Combined Analysis (2)'!$Y$7:$Y$26</c:f>
              <c:numCache>
                <c:formatCode>0.0</c:formatCode>
                <c:ptCount val="20"/>
                <c:pt idx="0">
                  <c:v>10.6625</c:v>
                </c:pt>
                <c:pt idx="1">
                  <c:v>5.8687500000000004</c:v>
                </c:pt>
                <c:pt idx="2">
                  <c:v>4.9937500000000004</c:v>
                </c:pt>
                <c:pt idx="3">
                  <c:v>9.2437499999999986</c:v>
                </c:pt>
                <c:pt idx="4">
                  <c:v>12.887499999999999</c:v>
                </c:pt>
                <c:pt idx="5">
                  <c:v>19.809374999999999</c:v>
                </c:pt>
                <c:pt idx="6">
                  <c:v>20.100000000000001</c:v>
                </c:pt>
                <c:pt idx="7">
                  <c:v>28.903125000000003</c:v>
                </c:pt>
                <c:pt idx="8">
                  <c:v>20.631250000000001</c:v>
                </c:pt>
                <c:pt idx="9">
                  <c:v>21.421875</c:v>
                </c:pt>
                <c:pt idx="10">
                  <c:v>17.012499999999999</c:v>
                </c:pt>
                <c:pt idx="11">
                  <c:v>14.634375</c:v>
                </c:pt>
                <c:pt idx="12">
                  <c:v>7.421875</c:v>
                </c:pt>
                <c:pt idx="13">
                  <c:v>11.773125</c:v>
                </c:pt>
                <c:pt idx="14">
                  <c:v>11.696875</c:v>
                </c:pt>
                <c:pt idx="15">
                  <c:v>7.8562500000000002</c:v>
                </c:pt>
                <c:pt idx="16">
                  <c:v>9.8375000000000004</c:v>
                </c:pt>
                <c:pt idx="17">
                  <c:v>9.90625</c:v>
                </c:pt>
                <c:pt idx="18">
                  <c:v>8.7437500000000004</c:v>
                </c:pt>
                <c:pt idx="19">
                  <c:v>7.8562500000000002</c:v>
                </c:pt>
              </c:numCache>
            </c:numRef>
          </c:yVal>
          <c:smooth val="0"/>
          <c:extLst>
            <c:ext xmlns:c16="http://schemas.microsoft.com/office/drawing/2014/chart" uri="{C3380CC4-5D6E-409C-BE32-E72D297353CC}">
              <c16:uniqueId val="{00000009-C648-493A-A584-F47EB737D73B}"/>
            </c:ext>
          </c:extLst>
        </c:ser>
        <c:ser>
          <c:idx val="4"/>
          <c:order val="14"/>
          <c:tx>
            <c:v>Task-2 100 Cycles</c:v>
          </c:tx>
          <c:spPr>
            <a:ln w="19050" cap="rnd">
              <a:noFill/>
              <a:round/>
            </a:ln>
            <a:effectLst/>
          </c:spPr>
          <c:marker>
            <c:symbol val="circle"/>
            <c:size val="7"/>
            <c:spPr>
              <a:solidFill>
                <a:srgbClr val="00B0F0"/>
              </a:solidFill>
              <a:ln w="9525">
                <a:solidFill>
                  <a:schemeClr val="tx1"/>
                </a:solidFill>
              </a:ln>
              <a:effectLst/>
            </c:spPr>
          </c:marker>
          <c:xVal>
            <c:numRef>
              <c:f>'Combined Analysis (2)'!$G$7:$G$18</c:f>
              <c:numCache>
                <c:formatCode>0.00%</c:formatCode>
                <c:ptCount val="12"/>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numCache>
            </c:numRef>
          </c:xVal>
          <c:yVal>
            <c:numRef>
              <c:f>'Combined Analysis (2)'!$W$7:$W$18</c:f>
              <c:numCache>
                <c:formatCode>0.0</c:formatCode>
                <c:ptCount val="12"/>
                <c:pt idx="0">
                  <c:v>12.096875000000001</c:v>
                </c:pt>
                <c:pt idx="1">
                  <c:v>8.1218749999999993</c:v>
                </c:pt>
                <c:pt idx="2">
                  <c:v>5.6749999999999998</c:v>
                </c:pt>
                <c:pt idx="3">
                  <c:v>8.2843750000000007</c:v>
                </c:pt>
                <c:pt idx="4">
                  <c:v>11.006250000000001</c:v>
                </c:pt>
                <c:pt idx="5">
                  <c:v>20.471875000000001</c:v>
                </c:pt>
                <c:pt idx="6">
                  <c:v>30.128125000000001</c:v>
                </c:pt>
                <c:pt idx="7">
                  <c:v>25.446874999999999</c:v>
                </c:pt>
                <c:pt idx="8">
                  <c:v>30.543750000000003</c:v>
                </c:pt>
                <c:pt idx="9">
                  <c:v>20.931249999999999</c:v>
                </c:pt>
                <c:pt idx="10">
                  <c:v>16.475000000000001</c:v>
                </c:pt>
                <c:pt idx="11">
                  <c:v>13.978125</c:v>
                </c:pt>
              </c:numCache>
            </c:numRef>
          </c:yVal>
          <c:smooth val="0"/>
          <c:extLst>
            <c:ext xmlns:c16="http://schemas.microsoft.com/office/drawing/2014/chart" uri="{C3380CC4-5D6E-409C-BE32-E72D297353CC}">
              <c16:uniqueId val="{0000000A-C648-493A-A584-F47EB737D73B}"/>
            </c:ext>
          </c:extLst>
        </c:ser>
        <c:ser>
          <c:idx val="5"/>
          <c:order val="15"/>
          <c:tx>
            <c:v>Task-3 100 Cycles</c:v>
          </c:tx>
          <c:spPr>
            <a:ln w="19050" cap="rnd">
              <a:noFill/>
              <a:round/>
            </a:ln>
            <a:effectLst/>
          </c:spPr>
          <c:marker>
            <c:symbol val="triangle"/>
            <c:size val="7"/>
            <c:spPr>
              <a:solidFill>
                <a:srgbClr val="00B0F0"/>
              </a:solidFill>
              <a:ln w="9525">
                <a:solidFill>
                  <a:schemeClr val="tx1"/>
                </a:solidFill>
              </a:ln>
              <a:effectLst/>
            </c:spPr>
          </c:marker>
          <c:xVal>
            <c:numRef>
              <c:f>'Combined Analysis (2)'!$G$19:$G$26</c:f>
              <c:numCache>
                <c:formatCode>0.00%</c:formatCode>
                <c:ptCount val="8"/>
                <c:pt idx="0">
                  <c:v>0.44</c:v>
                </c:pt>
                <c:pt idx="1">
                  <c:v>0.44</c:v>
                </c:pt>
                <c:pt idx="2">
                  <c:v>0.44</c:v>
                </c:pt>
                <c:pt idx="3">
                  <c:v>0.48</c:v>
                </c:pt>
                <c:pt idx="4">
                  <c:v>0.44</c:v>
                </c:pt>
                <c:pt idx="5">
                  <c:v>0.44</c:v>
                </c:pt>
                <c:pt idx="6">
                  <c:v>0.44</c:v>
                </c:pt>
                <c:pt idx="7">
                  <c:v>0.44</c:v>
                </c:pt>
              </c:numCache>
            </c:numRef>
          </c:xVal>
          <c:yVal>
            <c:numRef>
              <c:f>'Combined Analysis (2)'!$W$19:$W$26</c:f>
              <c:numCache>
                <c:formatCode>0.0</c:formatCode>
                <c:ptCount val="8"/>
                <c:pt idx="0">
                  <c:v>11.759375</c:v>
                </c:pt>
                <c:pt idx="1">
                  <c:v>18.5</c:v>
                </c:pt>
                <c:pt idx="2">
                  <c:v>17.475000000000001</c:v>
                </c:pt>
                <c:pt idx="3">
                  <c:v>15.600000000000001</c:v>
                </c:pt>
                <c:pt idx="4">
                  <c:v>16.753125000000001</c:v>
                </c:pt>
                <c:pt idx="5">
                  <c:v>17.587499999999999</c:v>
                </c:pt>
                <c:pt idx="6">
                  <c:v>17.515625</c:v>
                </c:pt>
                <c:pt idx="7">
                  <c:v>17.96875</c:v>
                </c:pt>
              </c:numCache>
            </c:numRef>
          </c:yVal>
          <c:smooth val="0"/>
          <c:extLst>
            <c:ext xmlns:c16="http://schemas.microsoft.com/office/drawing/2014/chart" uri="{C3380CC4-5D6E-409C-BE32-E72D297353CC}">
              <c16:uniqueId val="{0000000B-C648-493A-A584-F47EB737D73B}"/>
            </c:ext>
          </c:extLst>
        </c:ser>
        <c:ser>
          <c:idx val="6"/>
          <c:order val="16"/>
          <c:tx>
            <c:v>Task-2 200 Cycles</c:v>
          </c:tx>
          <c:spPr>
            <a:ln w="19050" cap="rnd">
              <a:noFill/>
              <a:round/>
            </a:ln>
            <a:effectLst/>
          </c:spPr>
          <c:marker>
            <c:symbol val="square"/>
            <c:size val="7"/>
            <c:spPr>
              <a:solidFill>
                <a:schemeClr val="accent1">
                  <a:lumMod val="50000"/>
                </a:schemeClr>
              </a:solidFill>
              <a:ln w="9525">
                <a:solidFill>
                  <a:schemeClr val="tx1"/>
                </a:solidFill>
              </a:ln>
              <a:effectLst/>
            </c:spPr>
          </c:marker>
          <c:xVal>
            <c:numRef>
              <c:f>'Combined Analysis (2)'!$G$7:$G$18</c:f>
              <c:numCache>
                <c:formatCode>0.00%</c:formatCode>
                <c:ptCount val="12"/>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numCache>
            </c:numRef>
          </c:xVal>
          <c:yVal>
            <c:numRef>
              <c:f>'Combined Analysis (2)'!$X$7:$X$18</c:f>
              <c:numCache>
                <c:formatCode>0.0</c:formatCode>
                <c:ptCount val="12"/>
                <c:pt idx="0">
                  <c:v>11.356249999999999</c:v>
                </c:pt>
                <c:pt idx="1">
                  <c:v>8.2593749999999986</c:v>
                </c:pt>
                <c:pt idx="2">
                  <c:v>5.3302083333333332</c:v>
                </c:pt>
                <c:pt idx="3">
                  <c:v>9.6687499999999993</c:v>
                </c:pt>
                <c:pt idx="4">
                  <c:v>11.725000000000001</c:v>
                </c:pt>
                <c:pt idx="5">
                  <c:v>20.21875</c:v>
                </c:pt>
                <c:pt idx="6">
                  <c:v>23.4</c:v>
                </c:pt>
                <c:pt idx="7">
                  <c:v>26.653124999999999</c:v>
                </c:pt>
                <c:pt idx="8">
                  <c:v>21.128125000000001</c:v>
                </c:pt>
                <c:pt idx="9">
                  <c:v>20.428125000000001</c:v>
                </c:pt>
                <c:pt idx="10">
                  <c:v>16.918749999999999</c:v>
                </c:pt>
                <c:pt idx="11">
                  <c:v>14.637500000000001</c:v>
                </c:pt>
              </c:numCache>
            </c:numRef>
          </c:yVal>
          <c:smooth val="0"/>
          <c:extLst>
            <c:ext xmlns:c16="http://schemas.microsoft.com/office/drawing/2014/chart" uri="{C3380CC4-5D6E-409C-BE32-E72D297353CC}">
              <c16:uniqueId val="{0000000C-C648-493A-A584-F47EB737D73B}"/>
            </c:ext>
          </c:extLst>
        </c:ser>
        <c:ser>
          <c:idx val="7"/>
          <c:order val="17"/>
          <c:tx>
            <c:v>Task-3 200 Cycles</c:v>
          </c:tx>
          <c:spPr>
            <a:ln w="19050" cap="rnd">
              <a:noFill/>
              <a:round/>
            </a:ln>
            <a:effectLst/>
          </c:spPr>
          <c:marker>
            <c:symbol val="diamond"/>
            <c:size val="7"/>
            <c:spPr>
              <a:solidFill>
                <a:schemeClr val="accent1">
                  <a:lumMod val="50000"/>
                </a:schemeClr>
              </a:solidFill>
              <a:ln w="9525">
                <a:solidFill>
                  <a:schemeClr val="tx1"/>
                </a:solidFill>
              </a:ln>
              <a:effectLst/>
            </c:spPr>
          </c:marker>
          <c:xVal>
            <c:numRef>
              <c:f>'Combined Analysis (2)'!$G$19:$G$26</c:f>
              <c:numCache>
                <c:formatCode>0.00%</c:formatCode>
                <c:ptCount val="8"/>
                <c:pt idx="0">
                  <c:v>0.44</c:v>
                </c:pt>
                <c:pt idx="1">
                  <c:v>0.44</c:v>
                </c:pt>
                <c:pt idx="2">
                  <c:v>0.44</c:v>
                </c:pt>
                <c:pt idx="3">
                  <c:v>0.48</c:v>
                </c:pt>
                <c:pt idx="4">
                  <c:v>0.44</c:v>
                </c:pt>
                <c:pt idx="5">
                  <c:v>0.44</c:v>
                </c:pt>
                <c:pt idx="6">
                  <c:v>0.44</c:v>
                </c:pt>
                <c:pt idx="7">
                  <c:v>0.44</c:v>
                </c:pt>
              </c:numCache>
            </c:numRef>
          </c:xVal>
          <c:yVal>
            <c:numRef>
              <c:f>'Combined Analysis (2)'!$X$19:$X$26</c:f>
              <c:numCache>
                <c:formatCode>0.0</c:formatCode>
                <c:ptCount val="8"/>
                <c:pt idx="0">
                  <c:v>10.893749999999999</c:v>
                </c:pt>
                <c:pt idx="1">
                  <c:v>17.571874999999999</c:v>
                </c:pt>
                <c:pt idx="2">
                  <c:v>17.4375</c:v>
                </c:pt>
                <c:pt idx="3">
                  <c:v>13.309375000000001</c:v>
                </c:pt>
                <c:pt idx="4">
                  <c:v>15.850000000000001</c:v>
                </c:pt>
                <c:pt idx="5">
                  <c:v>16.268750000000001</c:v>
                </c:pt>
                <c:pt idx="6">
                  <c:v>15.30625</c:v>
                </c:pt>
                <c:pt idx="7">
                  <c:v>14.984375</c:v>
                </c:pt>
              </c:numCache>
            </c:numRef>
          </c:yVal>
          <c:smooth val="0"/>
          <c:extLst>
            <c:ext xmlns:c16="http://schemas.microsoft.com/office/drawing/2014/chart" uri="{C3380CC4-5D6E-409C-BE32-E72D297353CC}">
              <c16:uniqueId val="{0000000D-C648-493A-A584-F47EB737D73B}"/>
            </c:ext>
          </c:extLst>
        </c:ser>
        <c:ser>
          <c:idx val="8"/>
          <c:order val="18"/>
          <c:tx>
            <c:v>Task-2 300 Cycles</c:v>
          </c:tx>
          <c:spPr>
            <a:ln w="19050" cap="rnd">
              <a:noFill/>
              <a:round/>
            </a:ln>
            <a:effectLst/>
          </c:spPr>
          <c:marker>
            <c:symbol val="star"/>
            <c:size val="7"/>
            <c:spPr>
              <a:solidFill>
                <a:srgbClr val="7030A0"/>
              </a:solidFill>
              <a:ln w="9525">
                <a:solidFill>
                  <a:schemeClr val="tx1"/>
                </a:solidFill>
              </a:ln>
              <a:effectLst/>
            </c:spPr>
          </c:marker>
          <c:xVal>
            <c:numRef>
              <c:f>'Combined Analysis (2)'!$G$7:$G$18</c:f>
              <c:numCache>
                <c:formatCode>0.00%</c:formatCode>
                <c:ptCount val="12"/>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numCache>
            </c:numRef>
          </c:xVal>
          <c:yVal>
            <c:numRef>
              <c:f>'Combined Analysis (2)'!$Y$7:$Y$18</c:f>
              <c:numCache>
                <c:formatCode>0.0</c:formatCode>
                <c:ptCount val="12"/>
                <c:pt idx="0">
                  <c:v>10.6625</c:v>
                </c:pt>
                <c:pt idx="1">
                  <c:v>5.8687500000000004</c:v>
                </c:pt>
                <c:pt idx="2">
                  <c:v>4.9937500000000004</c:v>
                </c:pt>
                <c:pt idx="3">
                  <c:v>9.2437499999999986</c:v>
                </c:pt>
                <c:pt idx="4">
                  <c:v>12.887499999999999</c:v>
                </c:pt>
                <c:pt idx="5">
                  <c:v>19.809374999999999</c:v>
                </c:pt>
                <c:pt idx="6">
                  <c:v>20.100000000000001</c:v>
                </c:pt>
                <c:pt idx="7">
                  <c:v>28.903125000000003</c:v>
                </c:pt>
                <c:pt idx="8">
                  <c:v>20.631250000000001</c:v>
                </c:pt>
                <c:pt idx="9">
                  <c:v>21.421875</c:v>
                </c:pt>
                <c:pt idx="10">
                  <c:v>17.012499999999999</c:v>
                </c:pt>
                <c:pt idx="11">
                  <c:v>14.634375</c:v>
                </c:pt>
              </c:numCache>
            </c:numRef>
          </c:yVal>
          <c:smooth val="0"/>
          <c:extLst>
            <c:ext xmlns:c16="http://schemas.microsoft.com/office/drawing/2014/chart" uri="{C3380CC4-5D6E-409C-BE32-E72D297353CC}">
              <c16:uniqueId val="{0000000E-C648-493A-A584-F47EB737D73B}"/>
            </c:ext>
          </c:extLst>
        </c:ser>
        <c:ser>
          <c:idx val="9"/>
          <c:order val="19"/>
          <c:tx>
            <c:v>Task-3 300 Cycles</c:v>
          </c:tx>
          <c:spPr>
            <a:ln w="19050" cap="rnd">
              <a:noFill/>
              <a:round/>
            </a:ln>
            <a:effectLst/>
          </c:spPr>
          <c:marker>
            <c:symbol val="x"/>
            <c:size val="7"/>
            <c:spPr>
              <a:solidFill>
                <a:srgbClr val="7030A0"/>
              </a:solidFill>
              <a:ln w="9525">
                <a:solidFill>
                  <a:schemeClr val="tx1"/>
                </a:solidFill>
              </a:ln>
              <a:effectLst/>
            </c:spPr>
          </c:marker>
          <c:xVal>
            <c:numRef>
              <c:f>'Combined Analysis (2)'!$G$19:$G$26</c:f>
              <c:numCache>
                <c:formatCode>0.00%</c:formatCode>
                <c:ptCount val="8"/>
                <c:pt idx="0">
                  <c:v>0.44</c:v>
                </c:pt>
                <c:pt idx="1">
                  <c:v>0.44</c:v>
                </c:pt>
                <c:pt idx="2">
                  <c:v>0.44</c:v>
                </c:pt>
                <c:pt idx="3">
                  <c:v>0.48</c:v>
                </c:pt>
                <c:pt idx="4">
                  <c:v>0.44</c:v>
                </c:pt>
                <c:pt idx="5">
                  <c:v>0.44</c:v>
                </c:pt>
                <c:pt idx="6">
                  <c:v>0.44</c:v>
                </c:pt>
                <c:pt idx="7">
                  <c:v>0.44</c:v>
                </c:pt>
              </c:numCache>
            </c:numRef>
          </c:xVal>
          <c:yVal>
            <c:numRef>
              <c:f>'Combined Analysis (2)'!$Y$19:$Y$26</c:f>
              <c:numCache>
                <c:formatCode>0.0</c:formatCode>
                <c:ptCount val="8"/>
                <c:pt idx="0">
                  <c:v>7.421875</c:v>
                </c:pt>
                <c:pt idx="1">
                  <c:v>11.773125</c:v>
                </c:pt>
                <c:pt idx="2">
                  <c:v>11.696875</c:v>
                </c:pt>
                <c:pt idx="3">
                  <c:v>7.8562500000000002</c:v>
                </c:pt>
                <c:pt idx="4">
                  <c:v>9.8375000000000004</c:v>
                </c:pt>
                <c:pt idx="5">
                  <c:v>9.90625</c:v>
                </c:pt>
                <c:pt idx="6">
                  <c:v>8.7437500000000004</c:v>
                </c:pt>
                <c:pt idx="7">
                  <c:v>7.8562500000000002</c:v>
                </c:pt>
              </c:numCache>
            </c:numRef>
          </c:yVal>
          <c:smooth val="0"/>
          <c:extLst>
            <c:ext xmlns:c16="http://schemas.microsoft.com/office/drawing/2014/chart" uri="{C3380CC4-5D6E-409C-BE32-E72D297353CC}">
              <c16:uniqueId val="{0000000F-C648-493A-A584-F47EB737D73B}"/>
            </c:ext>
          </c:extLst>
        </c:ser>
        <c:dLbls>
          <c:showLegendKey val="0"/>
          <c:showVal val="0"/>
          <c:showCatName val="0"/>
          <c:showSerName val="0"/>
          <c:showPercent val="0"/>
          <c:showBubbleSize val="0"/>
        </c:dLbls>
        <c:axId val="498133247"/>
        <c:axId val="498127839"/>
        <c:extLst>
          <c:ext xmlns:c15="http://schemas.microsoft.com/office/drawing/2012/chart" uri="{02D57815-91ED-43cb-92C2-25804820EDAC}">
            <c15:filteredScatterSeries>
              <c15:ser>
                <c:idx val="14"/>
                <c:order val="4"/>
                <c:tx>
                  <c:strRef>
                    <c:extLst>
                      <c:ext uri="{02D57815-91ED-43cb-92C2-25804820EDAC}">
                        <c15:formulaRef>
                          <c15:sqref>'Combined Analysis (2)'!$I$30</c15:sqref>
                        </c15:formulaRef>
                      </c:ext>
                    </c:extLst>
                    <c:strCache>
                      <c:ptCount val="1"/>
                      <c:pt idx="0">
                        <c:v>Task-2 100 cycles</c:v>
                      </c:pt>
                    </c:strCache>
                  </c:strRef>
                </c:tx>
                <c:spPr>
                  <a:ln w="19050" cap="rnd">
                    <a:noFill/>
                    <a:round/>
                  </a:ln>
                  <a:effectLst/>
                </c:spPr>
                <c:marker>
                  <c:symbol val="none"/>
                </c:marker>
                <c:xVal>
                  <c:numRef>
                    <c:extLst>
                      <c:ext uri="{02D57815-91ED-43cb-92C2-25804820EDAC}">
                        <c15:formulaRef>
                          <c15:sqref>'Combined Analysis (2)'!$G$7:$G$18</c15:sqref>
                        </c15:formulaRef>
                      </c:ext>
                    </c:extLst>
                    <c:numCache>
                      <c:formatCode>0.00%</c:formatCode>
                      <c:ptCount val="12"/>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numCache>
                  </c:numRef>
                </c:xVal>
                <c:yVal>
                  <c:numRef>
                    <c:extLst>
                      <c:ext uri="{02D57815-91ED-43cb-92C2-25804820EDAC}">
                        <c15:formulaRef>
                          <c15:sqref>'Combined Analysis (2)'!$W$7:$W$18</c15:sqref>
                        </c15:formulaRef>
                      </c:ext>
                    </c:extLst>
                    <c:numCache>
                      <c:formatCode>0.0</c:formatCode>
                      <c:ptCount val="12"/>
                      <c:pt idx="0">
                        <c:v>12.096875000000001</c:v>
                      </c:pt>
                      <c:pt idx="1">
                        <c:v>8.1218749999999993</c:v>
                      </c:pt>
                      <c:pt idx="2">
                        <c:v>5.6749999999999998</c:v>
                      </c:pt>
                      <c:pt idx="3">
                        <c:v>8.2843750000000007</c:v>
                      </c:pt>
                      <c:pt idx="4">
                        <c:v>11.006250000000001</c:v>
                      </c:pt>
                      <c:pt idx="5">
                        <c:v>20.471875000000001</c:v>
                      </c:pt>
                      <c:pt idx="6">
                        <c:v>30.128125000000001</c:v>
                      </c:pt>
                      <c:pt idx="7">
                        <c:v>25.446874999999999</c:v>
                      </c:pt>
                      <c:pt idx="8">
                        <c:v>30.543750000000003</c:v>
                      </c:pt>
                      <c:pt idx="9">
                        <c:v>20.931249999999999</c:v>
                      </c:pt>
                      <c:pt idx="10">
                        <c:v>16.475000000000001</c:v>
                      </c:pt>
                      <c:pt idx="11">
                        <c:v>13.978125</c:v>
                      </c:pt>
                    </c:numCache>
                  </c:numRef>
                </c:yVal>
                <c:smooth val="0"/>
                <c:extLst>
                  <c:ext xmlns:c16="http://schemas.microsoft.com/office/drawing/2014/chart" uri="{C3380CC4-5D6E-409C-BE32-E72D297353CC}">
                    <c16:uniqueId val="{00000010-C648-493A-A584-F47EB737D73B}"/>
                  </c:ext>
                </c:extLst>
              </c15:ser>
            </c15:filteredScatterSeries>
            <c15:filteredScatterSeries>
              <c15:ser>
                <c:idx val="15"/>
                <c:order val="5"/>
                <c:tx>
                  <c:strRef>
                    <c:extLst xmlns:c15="http://schemas.microsoft.com/office/drawing/2012/chart">
                      <c:ext xmlns:c15="http://schemas.microsoft.com/office/drawing/2012/chart" uri="{02D57815-91ED-43cb-92C2-25804820EDAC}">
                        <c15:formulaRef>
                          <c15:sqref>'Combined Analysis (2)'!$J$30</c15:sqref>
                        </c15:formulaRef>
                      </c:ext>
                    </c:extLst>
                    <c:strCache>
                      <c:ptCount val="1"/>
                      <c:pt idx="0">
                        <c:v>Task-3 100 cycles</c:v>
                      </c:pt>
                    </c:strCache>
                  </c:strRef>
                </c:tx>
                <c:spPr>
                  <a:ln w="19050" cap="rnd">
                    <a:noFill/>
                    <a:round/>
                  </a:ln>
                  <a:effectLst/>
                </c:spPr>
                <c:marker>
                  <c:symbol val="none"/>
                </c:marker>
                <c:xVal>
                  <c:numRef>
                    <c:extLst xmlns:c15="http://schemas.microsoft.com/office/drawing/2012/chart">
                      <c:ext xmlns:c15="http://schemas.microsoft.com/office/drawing/2012/chart" uri="{02D57815-91ED-43cb-92C2-25804820EDAC}">
                        <c15:formulaRef>
                          <c15:sqref>'Combined Analysis (2)'!$G$19:$G$26</c15:sqref>
                        </c15:formulaRef>
                      </c:ext>
                    </c:extLst>
                    <c:numCache>
                      <c:formatCode>0.00%</c:formatCode>
                      <c:ptCount val="8"/>
                      <c:pt idx="0">
                        <c:v>0.44</c:v>
                      </c:pt>
                      <c:pt idx="1">
                        <c:v>0.44</c:v>
                      </c:pt>
                      <c:pt idx="2">
                        <c:v>0.44</c:v>
                      </c:pt>
                      <c:pt idx="3">
                        <c:v>0.48</c:v>
                      </c:pt>
                      <c:pt idx="4">
                        <c:v>0.44</c:v>
                      </c:pt>
                      <c:pt idx="5">
                        <c:v>0.44</c:v>
                      </c:pt>
                      <c:pt idx="6">
                        <c:v>0.44</c:v>
                      </c:pt>
                      <c:pt idx="7">
                        <c:v>0.44</c:v>
                      </c:pt>
                    </c:numCache>
                  </c:numRef>
                </c:xVal>
                <c:yVal>
                  <c:numRef>
                    <c:extLst xmlns:c15="http://schemas.microsoft.com/office/drawing/2012/chart">
                      <c:ext xmlns:c15="http://schemas.microsoft.com/office/drawing/2012/chart" uri="{02D57815-91ED-43cb-92C2-25804820EDAC}">
                        <c15:formulaRef>
                          <c15:sqref>'Combined Analysis (2)'!$W$19:$W$26</c15:sqref>
                        </c15:formulaRef>
                      </c:ext>
                    </c:extLst>
                    <c:numCache>
                      <c:formatCode>0.0</c:formatCode>
                      <c:ptCount val="8"/>
                      <c:pt idx="0">
                        <c:v>11.759375</c:v>
                      </c:pt>
                      <c:pt idx="1">
                        <c:v>18.5</c:v>
                      </c:pt>
                      <c:pt idx="2">
                        <c:v>17.475000000000001</c:v>
                      </c:pt>
                      <c:pt idx="3">
                        <c:v>15.600000000000001</c:v>
                      </c:pt>
                      <c:pt idx="4">
                        <c:v>16.753125000000001</c:v>
                      </c:pt>
                      <c:pt idx="5">
                        <c:v>17.587499999999999</c:v>
                      </c:pt>
                      <c:pt idx="6">
                        <c:v>17.515625</c:v>
                      </c:pt>
                      <c:pt idx="7">
                        <c:v>17.96875</c:v>
                      </c:pt>
                    </c:numCache>
                  </c:numRef>
                </c:yVal>
                <c:smooth val="0"/>
                <c:extLst xmlns:c15="http://schemas.microsoft.com/office/drawing/2012/chart">
                  <c:ext xmlns:c16="http://schemas.microsoft.com/office/drawing/2014/chart" uri="{C3380CC4-5D6E-409C-BE32-E72D297353CC}">
                    <c16:uniqueId val="{00000011-C648-493A-A584-F47EB737D73B}"/>
                  </c:ext>
                </c:extLst>
              </c15:ser>
            </c15:filteredScatterSeries>
            <c15:filteredScatterSeries>
              <c15:ser>
                <c:idx val="16"/>
                <c:order val="6"/>
                <c:tx>
                  <c:strRef>
                    <c:extLst xmlns:c15="http://schemas.microsoft.com/office/drawing/2012/chart">
                      <c:ext xmlns:c15="http://schemas.microsoft.com/office/drawing/2012/chart" uri="{02D57815-91ED-43cb-92C2-25804820EDAC}">
                        <c15:formulaRef>
                          <c15:sqref>'Combined Analysis (2)'!$I$31</c15:sqref>
                        </c15:formulaRef>
                      </c:ext>
                    </c:extLst>
                    <c:strCache>
                      <c:ptCount val="1"/>
                      <c:pt idx="0">
                        <c:v>Task-2 200 cycles</c:v>
                      </c:pt>
                    </c:strCache>
                  </c:strRef>
                </c:tx>
                <c:spPr>
                  <a:ln w="19050" cap="rnd">
                    <a:noFill/>
                    <a:round/>
                  </a:ln>
                  <a:effectLst/>
                </c:spPr>
                <c:marker>
                  <c:symbol val="none"/>
                </c:marker>
                <c:xVal>
                  <c:numRef>
                    <c:extLst xmlns:c15="http://schemas.microsoft.com/office/drawing/2012/chart">
                      <c:ext xmlns:c15="http://schemas.microsoft.com/office/drawing/2012/chart" uri="{02D57815-91ED-43cb-92C2-25804820EDAC}">
                        <c15:formulaRef>
                          <c15:sqref>'Combined Analysis (2)'!$G$7:$G$18</c15:sqref>
                        </c15:formulaRef>
                      </c:ext>
                    </c:extLst>
                    <c:numCache>
                      <c:formatCode>0.00%</c:formatCode>
                      <c:ptCount val="12"/>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numCache>
                  </c:numRef>
                </c:xVal>
                <c:yVal>
                  <c:numRef>
                    <c:extLst xmlns:c15="http://schemas.microsoft.com/office/drawing/2012/chart">
                      <c:ext xmlns:c15="http://schemas.microsoft.com/office/drawing/2012/chart" uri="{02D57815-91ED-43cb-92C2-25804820EDAC}">
                        <c15:formulaRef>
                          <c15:sqref>'Combined Analysis (2)'!$X$7:$X$18</c15:sqref>
                        </c15:formulaRef>
                      </c:ext>
                    </c:extLst>
                    <c:numCache>
                      <c:formatCode>0.0</c:formatCode>
                      <c:ptCount val="12"/>
                      <c:pt idx="0">
                        <c:v>11.356249999999999</c:v>
                      </c:pt>
                      <c:pt idx="1">
                        <c:v>8.2593749999999986</c:v>
                      </c:pt>
                      <c:pt idx="2">
                        <c:v>5.3302083333333332</c:v>
                      </c:pt>
                      <c:pt idx="3">
                        <c:v>9.6687499999999993</c:v>
                      </c:pt>
                      <c:pt idx="4">
                        <c:v>11.725000000000001</c:v>
                      </c:pt>
                      <c:pt idx="5">
                        <c:v>20.21875</c:v>
                      </c:pt>
                      <c:pt idx="6">
                        <c:v>23.4</c:v>
                      </c:pt>
                      <c:pt idx="7">
                        <c:v>26.653124999999999</c:v>
                      </c:pt>
                      <c:pt idx="8">
                        <c:v>21.128125000000001</c:v>
                      </c:pt>
                      <c:pt idx="9">
                        <c:v>20.428125000000001</c:v>
                      </c:pt>
                      <c:pt idx="10">
                        <c:v>16.918749999999999</c:v>
                      </c:pt>
                      <c:pt idx="11">
                        <c:v>14.637500000000001</c:v>
                      </c:pt>
                    </c:numCache>
                  </c:numRef>
                </c:yVal>
                <c:smooth val="0"/>
                <c:extLst xmlns:c15="http://schemas.microsoft.com/office/drawing/2012/chart">
                  <c:ext xmlns:c16="http://schemas.microsoft.com/office/drawing/2014/chart" uri="{C3380CC4-5D6E-409C-BE32-E72D297353CC}">
                    <c16:uniqueId val="{00000012-C648-493A-A584-F47EB737D73B}"/>
                  </c:ext>
                </c:extLst>
              </c15:ser>
            </c15:filteredScatterSeries>
            <c15:filteredScatterSeries>
              <c15:ser>
                <c:idx val="17"/>
                <c:order val="7"/>
                <c:tx>
                  <c:strRef>
                    <c:extLst xmlns:c15="http://schemas.microsoft.com/office/drawing/2012/chart">
                      <c:ext xmlns:c15="http://schemas.microsoft.com/office/drawing/2012/chart" uri="{02D57815-91ED-43cb-92C2-25804820EDAC}">
                        <c15:formulaRef>
                          <c15:sqref>'Combined Analysis (2)'!$J$31</c15:sqref>
                        </c15:formulaRef>
                      </c:ext>
                    </c:extLst>
                    <c:strCache>
                      <c:ptCount val="1"/>
                      <c:pt idx="0">
                        <c:v>Task-3 200 cycles</c:v>
                      </c:pt>
                    </c:strCache>
                  </c:strRef>
                </c:tx>
                <c:spPr>
                  <a:ln w="19050" cap="rnd">
                    <a:noFill/>
                    <a:round/>
                  </a:ln>
                  <a:effectLst/>
                </c:spPr>
                <c:marker>
                  <c:symbol val="none"/>
                </c:marker>
                <c:xVal>
                  <c:numRef>
                    <c:extLst xmlns:c15="http://schemas.microsoft.com/office/drawing/2012/chart">
                      <c:ext xmlns:c15="http://schemas.microsoft.com/office/drawing/2012/chart" uri="{02D57815-91ED-43cb-92C2-25804820EDAC}">
                        <c15:formulaRef>
                          <c15:sqref>'Combined Analysis (2)'!$G$19:$G$26</c15:sqref>
                        </c15:formulaRef>
                      </c:ext>
                    </c:extLst>
                    <c:numCache>
                      <c:formatCode>0.00%</c:formatCode>
                      <c:ptCount val="8"/>
                      <c:pt idx="0">
                        <c:v>0.44</c:v>
                      </c:pt>
                      <c:pt idx="1">
                        <c:v>0.44</c:v>
                      </c:pt>
                      <c:pt idx="2">
                        <c:v>0.44</c:v>
                      </c:pt>
                      <c:pt idx="3">
                        <c:v>0.48</c:v>
                      </c:pt>
                      <c:pt idx="4">
                        <c:v>0.44</c:v>
                      </c:pt>
                      <c:pt idx="5">
                        <c:v>0.44</c:v>
                      </c:pt>
                      <c:pt idx="6">
                        <c:v>0.44</c:v>
                      </c:pt>
                      <c:pt idx="7">
                        <c:v>0.44</c:v>
                      </c:pt>
                    </c:numCache>
                  </c:numRef>
                </c:xVal>
                <c:yVal>
                  <c:numRef>
                    <c:extLst xmlns:c15="http://schemas.microsoft.com/office/drawing/2012/chart">
                      <c:ext xmlns:c15="http://schemas.microsoft.com/office/drawing/2012/chart" uri="{02D57815-91ED-43cb-92C2-25804820EDAC}">
                        <c15:formulaRef>
                          <c15:sqref>'Combined Analysis (2)'!$X$19:$X$26</c15:sqref>
                        </c15:formulaRef>
                      </c:ext>
                    </c:extLst>
                    <c:numCache>
                      <c:formatCode>0.0</c:formatCode>
                      <c:ptCount val="8"/>
                      <c:pt idx="0">
                        <c:v>10.893749999999999</c:v>
                      </c:pt>
                      <c:pt idx="1">
                        <c:v>17.571874999999999</c:v>
                      </c:pt>
                      <c:pt idx="2">
                        <c:v>17.4375</c:v>
                      </c:pt>
                      <c:pt idx="3">
                        <c:v>13.309375000000001</c:v>
                      </c:pt>
                      <c:pt idx="4">
                        <c:v>15.850000000000001</c:v>
                      </c:pt>
                      <c:pt idx="5">
                        <c:v>16.268750000000001</c:v>
                      </c:pt>
                      <c:pt idx="6">
                        <c:v>15.30625</c:v>
                      </c:pt>
                      <c:pt idx="7">
                        <c:v>14.984375</c:v>
                      </c:pt>
                    </c:numCache>
                  </c:numRef>
                </c:yVal>
                <c:smooth val="0"/>
                <c:extLst xmlns:c15="http://schemas.microsoft.com/office/drawing/2012/chart">
                  <c:ext xmlns:c16="http://schemas.microsoft.com/office/drawing/2014/chart" uri="{C3380CC4-5D6E-409C-BE32-E72D297353CC}">
                    <c16:uniqueId val="{00000013-C648-493A-A584-F47EB737D73B}"/>
                  </c:ext>
                </c:extLst>
              </c15:ser>
            </c15:filteredScatterSeries>
            <c15:filteredScatterSeries>
              <c15:ser>
                <c:idx val="18"/>
                <c:order val="8"/>
                <c:tx>
                  <c:strRef>
                    <c:extLst xmlns:c15="http://schemas.microsoft.com/office/drawing/2012/chart">
                      <c:ext xmlns:c15="http://schemas.microsoft.com/office/drawing/2012/chart" uri="{02D57815-91ED-43cb-92C2-25804820EDAC}">
                        <c15:formulaRef>
                          <c15:sqref>'Combined Analysis (2)'!$I$32</c15:sqref>
                        </c15:formulaRef>
                      </c:ext>
                    </c:extLst>
                    <c:strCache>
                      <c:ptCount val="1"/>
                      <c:pt idx="0">
                        <c:v>Task-2 300 cycles</c:v>
                      </c:pt>
                    </c:strCache>
                  </c:strRef>
                </c:tx>
                <c:spPr>
                  <a:ln w="19050" cap="rnd">
                    <a:noFill/>
                    <a:round/>
                  </a:ln>
                  <a:effectLst/>
                </c:spPr>
                <c:marker>
                  <c:symbol val="none"/>
                </c:marker>
                <c:xVal>
                  <c:numRef>
                    <c:extLst xmlns:c15="http://schemas.microsoft.com/office/drawing/2012/chart">
                      <c:ext xmlns:c15="http://schemas.microsoft.com/office/drawing/2012/chart" uri="{02D57815-91ED-43cb-92C2-25804820EDAC}">
                        <c15:formulaRef>
                          <c15:sqref>'Combined Analysis (2)'!$G$7:$G$18</c15:sqref>
                        </c15:formulaRef>
                      </c:ext>
                    </c:extLst>
                    <c:numCache>
                      <c:formatCode>0.00%</c:formatCode>
                      <c:ptCount val="12"/>
                      <c:pt idx="0">
                        <c:v>0.52777777777777779</c:v>
                      </c:pt>
                      <c:pt idx="1">
                        <c:v>0.52777843364106447</c:v>
                      </c:pt>
                      <c:pt idx="2">
                        <c:v>0.52751292252156901</c:v>
                      </c:pt>
                      <c:pt idx="3">
                        <c:v>0.52777719478666019</c:v>
                      </c:pt>
                      <c:pt idx="4">
                        <c:v>0.27</c:v>
                      </c:pt>
                      <c:pt idx="5">
                        <c:v>0.27</c:v>
                      </c:pt>
                      <c:pt idx="6">
                        <c:v>0.27</c:v>
                      </c:pt>
                      <c:pt idx="7">
                        <c:v>0.27</c:v>
                      </c:pt>
                      <c:pt idx="8">
                        <c:v>0.27</c:v>
                      </c:pt>
                      <c:pt idx="9">
                        <c:v>0.27</c:v>
                      </c:pt>
                      <c:pt idx="10">
                        <c:v>0.2</c:v>
                      </c:pt>
                      <c:pt idx="11">
                        <c:v>0.2</c:v>
                      </c:pt>
                    </c:numCache>
                  </c:numRef>
                </c:xVal>
                <c:yVal>
                  <c:numRef>
                    <c:extLst xmlns:c15="http://schemas.microsoft.com/office/drawing/2012/chart">
                      <c:ext xmlns:c15="http://schemas.microsoft.com/office/drawing/2012/chart" uri="{02D57815-91ED-43cb-92C2-25804820EDAC}">
                        <c15:formulaRef>
                          <c15:sqref>'Combined Analysis (2)'!$Y$7:$Y$18</c15:sqref>
                        </c15:formulaRef>
                      </c:ext>
                    </c:extLst>
                    <c:numCache>
                      <c:formatCode>0.0</c:formatCode>
                      <c:ptCount val="12"/>
                      <c:pt idx="0">
                        <c:v>10.6625</c:v>
                      </c:pt>
                      <c:pt idx="1">
                        <c:v>5.8687500000000004</c:v>
                      </c:pt>
                      <c:pt idx="2">
                        <c:v>4.9937500000000004</c:v>
                      </c:pt>
                      <c:pt idx="3">
                        <c:v>9.2437499999999986</c:v>
                      </c:pt>
                      <c:pt idx="4">
                        <c:v>12.887499999999999</c:v>
                      </c:pt>
                      <c:pt idx="5">
                        <c:v>19.809374999999999</c:v>
                      </c:pt>
                      <c:pt idx="6">
                        <c:v>20.100000000000001</c:v>
                      </c:pt>
                      <c:pt idx="7">
                        <c:v>28.903125000000003</c:v>
                      </c:pt>
                      <c:pt idx="8">
                        <c:v>20.631250000000001</c:v>
                      </c:pt>
                      <c:pt idx="9">
                        <c:v>21.421875</c:v>
                      </c:pt>
                      <c:pt idx="10">
                        <c:v>17.012499999999999</c:v>
                      </c:pt>
                      <c:pt idx="11">
                        <c:v>14.634375</c:v>
                      </c:pt>
                    </c:numCache>
                  </c:numRef>
                </c:yVal>
                <c:smooth val="0"/>
                <c:extLst xmlns:c15="http://schemas.microsoft.com/office/drawing/2012/chart">
                  <c:ext xmlns:c16="http://schemas.microsoft.com/office/drawing/2014/chart" uri="{C3380CC4-5D6E-409C-BE32-E72D297353CC}">
                    <c16:uniqueId val="{00000014-C648-493A-A584-F47EB737D73B}"/>
                  </c:ext>
                </c:extLst>
              </c15:ser>
            </c15:filteredScatterSeries>
            <c15:filteredScatterSeries>
              <c15:ser>
                <c:idx val="19"/>
                <c:order val="9"/>
                <c:tx>
                  <c:strRef>
                    <c:extLst xmlns:c15="http://schemas.microsoft.com/office/drawing/2012/chart">
                      <c:ext xmlns:c15="http://schemas.microsoft.com/office/drawing/2012/chart" uri="{02D57815-91ED-43cb-92C2-25804820EDAC}">
                        <c15:formulaRef>
                          <c15:sqref>'Combined Analysis (2)'!$J$32</c15:sqref>
                        </c15:formulaRef>
                      </c:ext>
                    </c:extLst>
                    <c:strCache>
                      <c:ptCount val="1"/>
                      <c:pt idx="0">
                        <c:v>Task-3 300 cycles</c:v>
                      </c:pt>
                    </c:strCache>
                  </c:strRef>
                </c:tx>
                <c:spPr>
                  <a:ln w="19050" cap="rnd">
                    <a:noFill/>
                    <a:round/>
                  </a:ln>
                  <a:effectLst/>
                </c:spPr>
                <c:marker>
                  <c:symbol val="none"/>
                </c:marker>
                <c:xVal>
                  <c:numRef>
                    <c:extLst xmlns:c15="http://schemas.microsoft.com/office/drawing/2012/chart">
                      <c:ext xmlns:c15="http://schemas.microsoft.com/office/drawing/2012/chart" uri="{02D57815-91ED-43cb-92C2-25804820EDAC}">
                        <c15:formulaRef>
                          <c15:sqref>'Combined Analysis (2)'!$G$19:$G$26</c15:sqref>
                        </c15:formulaRef>
                      </c:ext>
                    </c:extLst>
                    <c:numCache>
                      <c:formatCode>0.00%</c:formatCode>
                      <c:ptCount val="8"/>
                      <c:pt idx="0">
                        <c:v>0.44</c:v>
                      </c:pt>
                      <c:pt idx="1">
                        <c:v>0.44</c:v>
                      </c:pt>
                      <c:pt idx="2">
                        <c:v>0.44</c:v>
                      </c:pt>
                      <c:pt idx="3">
                        <c:v>0.48</c:v>
                      </c:pt>
                      <c:pt idx="4">
                        <c:v>0.44</c:v>
                      </c:pt>
                      <c:pt idx="5">
                        <c:v>0.44</c:v>
                      </c:pt>
                      <c:pt idx="6">
                        <c:v>0.44</c:v>
                      </c:pt>
                      <c:pt idx="7">
                        <c:v>0.44</c:v>
                      </c:pt>
                    </c:numCache>
                  </c:numRef>
                </c:xVal>
                <c:yVal>
                  <c:numRef>
                    <c:extLst xmlns:c15="http://schemas.microsoft.com/office/drawing/2012/chart">
                      <c:ext xmlns:c15="http://schemas.microsoft.com/office/drawing/2012/chart" uri="{02D57815-91ED-43cb-92C2-25804820EDAC}">
                        <c15:formulaRef>
                          <c15:sqref>'Combined Analysis (2)'!$Y$19:$Y$26</c15:sqref>
                        </c15:formulaRef>
                      </c:ext>
                    </c:extLst>
                    <c:numCache>
                      <c:formatCode>0.0</c:formatCode>
                      <c:ptCount val="8"/>
                      <c:pt idx="0">
                        <c:v>7.421875</c:v>
                      </c:pt>
                      <c:pt idx="1">
                        <c:v>11.773125</c:v>
                      </c:pt>
                      <c:pt idx="2">
                        <c:v>11.696875</c:v>
                      </c:pt>
                      <c:pt idx="3">
                        <c:v>7.8562500000000002</c:v>
                      </c:pt>
                      <c:pt idx="4">
                        <c:v>9.8375000000000004</c:v>
                      </c:pt>
                      <c:pt idx="5">
                        <c:v>9.90625</c:v>
                      </c:pt>
                      <c:pt idx="6">
                        <c:v>8.7437500000000004</c:v>
                      </c:pt>
                      <c:pt idx="7">
                        <c:v>7.8562500000000002</c:v>
                      </c:pt>
                    </c:numCache>
                  </c:numRef>
                </c:yVal>
                <c:smooth val="0"/>
                <c:extLst xmlns:c15="http://schemas.microsoft.com/office/drawing/2012/chart">
                  <c:ext xmlns:c16="http://schemas.microsoft.com/office/drawing/2014/chart" uri="{C3380CC4-5D6E-409C-BE32-E72D297353CC}">
                    <c16:uniqueId val="{00000015-C648-493A-A584-F47EB737D73B}"/>
                  </c:ext>
                </c:extLst>
              </c15:ser>
            </c15:filteredScatterSeries>
            <c15:filteredScatterSeries>
              <c15:ser>
                <c:idx val="3"/>
                <c:order val="10"/>
                <c:tx>
                  <c:strRef>
                    <c:extLst xmlns:c15="http://schemas.microsoft.com/office/drawing/2012/chart">
                      <c:ext xmlns:c15="http://schemas.microsoft.com/office/drawing/2012/chart" uri="{02D57815-91ED-43cb-92C2-25804820EDAC}">
                        <c15:formulaRef>
                          <c15:sqref>'Combined Analysis (2)'!$P$44</c15:sqref>
                        </c15:formulaRef>
                      </c:ext>
                    </c:extLst>
                    <c:strCache>
                      <c:ptCount val="1"/>
                      <c:pt idx="0">
                        <c:v>5 kΩ Minimum</c:v>
                      </c:pt>
                    </c:strCache>
                  </c:strRef>
                </c:tx>
                <c:spPr>
                  <a:ln w="19050" cap="rnd">
                    <a:solidFill>
                      <a:srgbClr val="00B050"/>
                    </a:solidFill>
                    <a:round/>
                  </a:ln>
                  <a:effectLst/>
                </c:spPr>
                <c:marker>
                  <c:symbol val="none"/>
                </c:marker>
                <c:xVal>
                  <c:numRef>
                    <c:extLst xmlns:c15="http://schemas.microsoft.com/office/drawing/2012/chart">
                      <c:ext xmlns:c15="http://schemas.microsoft.com/office/drawing/2012/chart" uri="{02D57815-91ED-43cb-92C2-25804820EDAC}">
                        <c15:formulaRef>
                          <c15:sqref>'Combined Analysis (2)'!$N$44:$O$44</c15:sqref>
                        </c15:formulaRef>
                      </c:ext>
                    </c:extLst>
                    <c:numCache>
                      <c:formatCode>General</c:formatCode>
                      <c:ptCount val="2"/>
                      <c:pt idx="0">
                        <c:v>0</c:v>
                      </c:pt>
                      <c:pt idx="1">
                        <c:v>1500</c:v>
                      </c:pt>
                    </c:numCache>
                  </c:numRef>
                </c:xVal>
                <c:yVal>
                  <c:numRef>
                    <c:extLst xmlns:c15="http://schemas.microsoft.com/office/drawing/2012/chart">
                      <c:ext xmlns:c15="http://schemas.microsoft.com/office/drawing/2012/chart" uri="{02D57815-91ED-43cb-92C2-25804820EDAC}">
                        <c15:formulaRef>
                          <c15:sqref>'Combined Analysis (2)'!$N$45:$O$45</c15:sqref>
                        </c15:formulaRef>
                      </c:ext>
                    </c:extLst>
                    <c:numCache>
                      <c:formatCode>General</c:formatCode>
                      <c:ptCount val="2"/>
                      <c:pt idx="0">
                        <c:v>5</c:v>
                      </c:pt>
                      <c:pt idx="1">
                        <c:v>5</c:v>
                      </c:pt>
                    </c:numCache>
                  </c:numRef>
                </c:yVal>
                <c:smooth val="0"/>
                <c:extLst xmlns:c15="http://schemas.microsoft.com/office/drawing/2012/chart">
                  <c:ext xmlns:c16="http://schemas.microsoft.com/office/drawing/2014/chart" uri="{C3380CC4-5D6E-409C-BE32-E72D297353CC}">
                    <c16:uniqueId val="{00000016-C648-493A-A584-F47EB737D73B}"/>
                  </c:ext>
                </c:extLst>
              </c15:ser>
            </c15:filteredScatterSeries>
          </c:ext>
        </c:extLst>
      </c:scatterChart>
      <c:valAx>
        <c:axId val="498133247"/>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Portland Cement Replacement (%)</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8127839"/>
        <c:crosses val="autoZero"/>
        <c:crossBetween val="midCat"/>
      </c:valAx>
      <c:valAx>
        <c:axId val="4981278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Surface Resistivity (k</a:t>
                </a:r>
                <a:r>
                  <a:rPr lang="el-GR"/>
                  <a:t>Ω</a:t>
                </a:r>
                <a:r>
                  <a:rPr lang="en-US"/>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8133247"/>
        <c:crosses val="autoZero"/>
        <c:crossBetween val="midCat"/>
      </c:valAx>
      <c:spPr>
        <a:noFill/>
        <a:ln>
          <a:solidFill>
            <a:schemeClr val="tx1"/>
          </a:solidFill>
        </a:ln>
        <a:effectLst/>
      </c:spPr>
    </c:plotArea>
    <c:legend>
      <c:legendPos val="r"/>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13"/>
        <c:delete val="1"/>
      </c:legendEntry>
      <c:legendEntry>
        <c:idx val="14"/>
        <c:delete val="1"/>
      </c:legendEntry>
      <c:legendEntry>
        <c:idx val="15"/>
        <c:delete val="1"/>
      </c:legendEntry>
      <c:layout>
        <c:manualLayout>
          <c:xMode val="edge"/>
          <c:yMode val="edge"/>
          <c:x val="0.57997193059200947"/>
          <c:y val="0.10579615048118986"/>
          <c:w val="0.33465988626421694"/>
          <c:h val="0.32967754030746155"/>
        </c:manualLayout>
      </c:layout>
      <c:overlay val="0"/>
      <c:spPr>
        <a:noFill/>
        <a:ln>
          <a:solidFill>
            <a:schemeClr val="tx1"/>
          </a:solid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24336541265675"/>
          <c:y val="2.0576822691124364E-2"/>
          <c:w val="0.73925415573053366"/>
          <c:h val="0.72635981036473485"/>
        </c:manualLayout>
      </c:layout>
      <c:barChart>
        <c:barDir val="col"/>
        <c:grouping val="clustered"/>
        <c:varyColors val="0"/>
        <c:ser>
          <c:idx val="1"/>
          <c:order val="0"/>
          <c:tx>
            <c:strRef>
              <c:f>'[VTRANS_RSC_MasterDataSheet_Task2_JMP.xlsx]Durability Testing'!$V$6</c:f>
              <c:strCache>
                <c:ptCount val="1"/>
                <c:pt idx="0">
                  <c:v>Unconditioned Compression Specimen</c:v>
                </c:pt>
              </c:strCache>
            </c:strRef>
          </c:tx>
          <c:spPr>
            <a:pattFill prst="wdDnDiag">
              <a:fgClr>
                <a:schemeClr val="accent2"/>
              </a:fgClr>
              <a:bgClr>
                <a:schemeClr val="tx1"/>
              </a:bgClr>
            </a:pattFill>
            <a:ln>
              <a:solidFill>
                <a:sysClr val="windowText" lastClr="000000"/>
              </a:solidFill>
            </a:ln>
            <a:effectLst/>
          </c:spPr>
          <c:invertIfNegative val="0"/>
          <c:cat>
            <c:strRef>
              <c:f>'[VTRANS_RSC_MasterDataSheet_Task2_JMP.xlsx]Durability Testing'!$C$8:$C$19</c:f>
              <c:strCache>
                <c:ptCount val="12"/>
                <c:pt idx="0">
                  <c:v>SCC-1</c:v>
                </c:pt>
                <c:pt idx="1">
                  <c:v>SCC-1a</c:v>
                </c:pt>
                <c:pt idx="2">
                  <c:v>SCC-1b</c:v>
                </c:pt>
                <c:pt idx="3">
                  <c:v>SCC-1c</c:v>
                </c:pt>
                <c:pt idx="4">
                  <c:v>PCC-2</c:v>
                </c:pt>
                <c:pt idx="5">
                  <c:v>PCC-2a</c:v>
                </c:pt>
                <c:pt idx="6">
                  <c:v>PCC-2b</c:v>
                </c:pt>
                <c:pt idx="7">
                  <c:v>PCC-2c</c:v>
                </c:pt>
                <c:pt idx="8">
                  <c:v>PCC-2d</c:v>
                </c:pt>
                <c:pt idx="9">
                  <c:v>PCC-2e</c:v>
                </c:pt>
                <c:pt idx="10">
                  <c:v>PCC-3</c:v>
                </c:pt>
                <c:pt idx="11">
                  <c:v>PCC-3a</c:v>
                </c:pt>
              </c:strCache>
            </c:strRef>
          </c:cat>
          <c:val>
            <c:numRef>
              <c:f>'[VTRANS_RSC_MasterDataSheet_Task2_JMP.xlsx]Durability Testing'!$V$8:$V$19</c:f>
              <c:numCache>
                <c:formatCode>0.0</c:formatCode>
                <c:ptCount val="12"/>
                <c:pt idx="0">
                  <c:v>8534.2417262387444</c:v>
                </c:pt>
                <c:pt idx="1">
                  <c:v>8439.2203305853618</c:v>
                </c:pt>
                <c:pt idx="2">
                  <c:v>9489.6429549918703</c:v>
                </c:pt>
                <c:pt idx="3">
                  <c:v>8493.9224739887959</c:v>
                </c:pt>
                <c:pt idx="4">
                  <c:v>8654.2563425850767</c:v>
                </c:pt>
                <c:pt idx="5">
                  <c:v>5590.9363119926247</c:v>
                </c:pt>
                <c:pt idx="6">
                  <c:v>6214.5879038119792</c:v>
                </c:pt>
                <c:pt idx="7">
                  <c:v>9647.6189725793793</c:v>
                </c:pt>
                <c:pt idx="8">
                  <c:v>8234.7946481251038</c:v>
                </c:pt>
                <c:pt idx="9">
                  <c:v>10002.947119600844</c:v>
                </c:pt>
                <c:pt idx="10">
                  <c:v>7391.6271273893726</c:v>
                </c:pt>
                <c:pt idx="11">
                  <c:v>8325.8076970635811</c:v>
                </c:pt>
              </c:numCache>
            </c:numRef>
          </c:val>
          <c:extLst>
            <c:ext xmlns:c16="http://schemas.microsoft.com/office/drawing/2014/chart" uri="{C3380CC4-5D6E-409C-BE32-E72D297353CC}">
              <c16:uniqueId val="{00000000-85FB-4E90-9C4B-35CD241B3B0B}"/>
            </c:ext>
          </c:extLst>
        </c:ser>
        <c:ser>
          <c:idx val="0"/>
          <c:order val="1"/>
          <c:tx>
            <c:strRef>
              <c:f>'[VTRANS_RSC_MasterDataSheet_Task2_JMP.xlsx]Durability Testing'!$U$6</c:f>
              <c:strCache>
                <c:ptCount val="1"/>
                <c:pt idx="0">
                  <c:v>Conditioned Compression Specimen</c:v>
                </c:pt>
              </c:strCache>
            </c:strRef>
          </c:tx>
          <c:spPr>
            <a:solidFill>
              <a:schemeClr val="accent1"/>
            </a:solidFill>
            <a:ln>
              <a:solidFill>
                <a:sysClr val="windowText" lastClr="000000"/>
              </a:solidFill>
            </a:ln>
            <a:effectLst/>
          </c:spPr>
          <c:invertIfNegative val="0"/>
          <c:cat>
            <c:strRef>
              <c:f>'[VTRANS_RSC_MasterDataSheet_Task2_JMP.xlsx]Durability Testing'!$C$8:$C$19</c:f>
              <c:strCache>
                <c:ptCount val="12"/>
                <c:pt idx="0">
                  <c:v>SCC-1</c:v>
                </c:pt>
                <c:pt idx="1">
                  <c:v>SCC-1a</c:v>
                </c:pt>
                <c:pt idx="2">
                  <c:v>SCC-1b</c:v>
                </c:pt>
                <c:pt idx="3">
                  <c:v>SCC-1c</c:v>
                </c:pt>
                <c:pt idx="4">
                  <c:v>PCC-2</c:v>
                </c:pt>
                <c:pt idx="5">
                  <c:v>PCC-2a</c:v>
                </c:pt>
                <c:pt idx="6">
                  <c:v>PCC-2b</c:v>
                </c:pt>
                <c:pt idx="7">
                  <c:v>PCC-2c</c:v>
                </c:pt>
                <c:pt idx="8">
                  <c:v>PCC-2d</c:v>
                </c:pt>
                <c:pt idx="9">
                  <c:v>PCC-2e</c:v>
                </c:pt>
                <c:pt idx="10">
                  <c:v>PCC-3</c:v>
                </c:pt>
                <c:pt idx="11">
                  <c:v>PCC-3a</c:v>
                </c:pt>
              </c:strCache>
            </c:strRef>
          </c:cat>
          <c:val>
            <c:numRef>
              <c:f>'[VTRANS_RSC_MasterDataSheet_Task2_JMP.xlsx]Durability Testing'!$U$8:$U$19</c:f>
              <c:numCache>
                <c:formatCode>0.0</c:formatCode>
                <c:ptCount val="12"/>
                <c:pt idx="0">
                  <c:v>8185.5155620418354</c:v>
                </c:pt>
                <c:pt idx="1">
                  <c:v>7749.9615344470139</c:v>
                </c:pt>
                <c:pt idx="2">
                  <c:v>8988.5406693532768</c:v>
                </c:pt>
                <c:pt idx="3">
                  <c:v>8056.7768969630579</c:v>
                </c:pt>
                <c:pt idx="4">
                  <c:v>7301.1445949278695</c:v>
                </c:pt>
                <c:pt idx="5">
                  <c:v>5016.9174839078569</c:v>
                </c:pt>
                <c:pt idx="6">
                  <c:v>5670.3369447129153</c:v>
                </c:pt>
                <c:pt idx="7">
                  <c:v>8840.3497334521544</c:v>
                </c:pt>
                <c:pt idx="8">
                  <c:v>7739.8817213845277</c:v>
                </c:pt>
                <c:pt idx="9">
                  <c:v>9330.72379700085</c:v>
                </c:pt>
                <c:pt idx="10">
                  <c:v>6947.9974600895202</c:v>
                </c:pt>
                <c:pt idx="11">
                  <c:v>8310.0100953048295</c:v>
                </c:pt>
              </c:numCache>
            </c:numRef>
          </c:val>
          <c:extLst>
            <c:ext xmlns:c16="http://schemas.microsoft.com/office/drawing/2014/chart" uri="{C3380CC4-5D6E-409C-BE32-E72D297353CC}">
              <c16:uniqueId val="{00000001-85FB-4E90-9C4B-35CD241B3B0B}"/>
            </c:ext>
          </c:extLst>
        </c:ser>
        <c:dLbls>
          <c:showLegendKey val="0"/>
          <c:showVal val="0"/>
          <c:showCatName val="0"/>
          <c:showSerName val="0"/>
          <c:showPercent val="0"/>
          <c:showBubbleSize val="0"/>
        </c:dLbls>
        <c:gapWidth val="219"/>
        <c:overlap val="-27"/>
        <c:axId val="2040492511"/>
        <c:axId val="2040491263"/>
      </c:barChart>
      <c:catAx>
        <c:axId val="2040492511"/>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Mix Design</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40491263"/>
        <c:crosses val="autoZero"/>
        <c:auto val="1"/>
        <c:lblAlgn val="ctr"/>
        <c:lblOffset val="100"/>
        <c:noMultiLvlLbl val="0"/>
      </c:catAx>
      <c:valAx>
        <c:axId val="2040491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dirty="0"/>
                  <a:t>Compressive Strength (psi)</a:t>
                </a:r>
              </a:p>
            </c:rich>
          </c:tx>
          <c:layout>
            <c:manualLayout>
              <c:xMode val="edge"/>
              <c:yMode val="edge"/>
              <c:x val="1.3888888888888888E-2"/>
              <c:y val="0.1543182989571296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2040492511"/>
        <c:crosses val="autoZero"/>
        <c:crossBetween val="between"/>
        <c:majorUnit val="3000"/>
      </c:valAx>
      <c:spPr>
        <a:noFill/>
        <a:ln>
          <a:solidFill>
            <a:schemeClr val="tx1"/>
          </a:solidFill>
        </a:ln>
        <a:effectLst/>
      </c:spPr>
    </c:plotArea>
    <c:legend>
      <c:legendPos val="r"/>
      <c:layout>
        <c:manualLayout>
          <c:xMode val="edge"/>
          <c:yMode val="edge"/>
          <c:x val="0.19396088509769613"/>
          <c:y val="3.2388935265615079E-2"/>
          <c:w val="0.60776259235161023"/>
          <c:h val="0.13864515003489183"/>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932C86-8F50-4A59-8404-A310802D9996}" type="doc">
      <dgm:prSet loTypeId="urn:microsoft.com/office/officeart/2005/8/layout/process4" loCatId="process" qsTypeId="urn:microsoft.com/office/officeart/2005/8/quickstyle/simple1" qsCatId="simple" csTypeId="urn:microsoft.com/office/officeart/2005/8/colors/accent1_3" csCatId="accent1" phldr="1"/>
      <dgm:spPr/>
    </dgm:pt>
    <dgm:pt modelId="{957733D3-8D60-4266-B79F-D88918A14D15}">
      <dgm:prSet phldrT="[Text]" custT="1"/>
      <dgm:spPr>
        <a:ln>
          <a:solidFill>
            <a:srgbClr val="009900"/>
          </a:solidFill>
        </a:ln>
      </dgm:spPr>
      <dgm:t>
        <a:bodyPr/>
        <a:lstStyle/>
        <a:p>
          <a:r>
            <a:rPr lang="en-US" sz="3800" dirty="0">
              <a:solidFill>
                <a:schemeClr val="tx1"/>
              </a:solidFill>
              <a:latin typeface="Arial" panose="020B0604020202020204" pitchFamily="34" charset="0"/>
              <a:cs typeface="Arial" panose="020B0604020202020204" pitchFamily="34" charset="0"/>
            </a:rPr>
            <a:t>State of the art and practice review</a:t>
          </a:r>
        </a:p>
      </dgm:t>
    </dgm:pt>
    <dgm:pt modelId="{244056C2-FFF9-4A53-B6B9-F7170EDBCDCB}" type="parTrans" cxnId="{4355F5A8-4A8A-43AA-A281-B104A7BC8982}">
      <dgm:prSet/>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5A6901F5-B13E-454B-818B-05E3379EDB8B}" type="sibTrans" cxnId="{4355F5A8-4A8A-43AA-A281-B104A7BC8982}">
      <dgm:prSet custT="1"/>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376CE23A-84D5-4A6E-9AAE-856D645035F1}">
      <dgm:prSet phldrT="[Text]" custT="1"/>
      <dgm:spPr>
        <a:ln>
          <a:solidFill>
            <a:srgbClr val="009900"/>
          </a:solidFill>
        </a:ln>
      </dgm:spPr>
      <dgm:t>
        <a:bodyPr/>
        <a:lstStyle/>
        <a:p>
          <a:r>
            <a:rPr lang="en-US" sz="3800" dirty="0">
              <a:solidFill>
                <a:schemeClr val="tx1"/>
              </a:solidFill>
              <a:latin typeface="Arial" panose="020B0604020202020204" pitchFamily="34" charset="0"/>
              <a:cs typeface="Arial" panose="020B0604020202020204" pitchFamily="34" charset="0"/>
            </a:rPr>
            <a:t>Experimental design &amp; materials selection</a:t>
          </a:r>
        </a:p>
      </dgm:t>
    </dgm:pt>
    <dgm:pt modelId="{BC9388D8-A1B7-4B7D-A8DF-59A9DE84E747}" type="parTrans" cxnId="{D0901854-5E12-4147-B8B9-2DAB77FBAD34}">
      <dgm:prSet/>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96701D0F-14D4-4393-8CB7-1D3675D116F8}" type="sibTrans" cxnId="{D0901854-5E12-4147-B8B9-2DAB77FBAD34}">
      <dgm:prSet custT="1"/>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0283CB88-4C49-48DB-BF01-89B04DDED130}">
      <dgm:prSet phldrT="[Text]" custT="1"/>
      <dgm:spPr>
        <a:ln>
          <a:solidFill>
            <a:srgbClr val="009900"/>
          </a:solidFill>
        </a:ln>
      </dgm:spPr>
      <dgm:t>
        <a:bodyPr/>
        <a:lstStyle/>
        <a:p>
          <a:r>
            <a:rPr lang="en-US" sz="3800" dirty="0">
              <a:solidFill>
                <a:schemeClr val="tx1"/>
              </a:solidFill>
              <a:latin typeface="Arial" panose="020B0604020202020204" pitchFamily="34" charset="0"/>
              <a:cs typeface="Arial" panose="020B0604020202020204" pitchFamily="34" charset="0"/>
            </a:rPr>
            <a:t>Laboratory experimentation</a:t>
          </a:r>
        </a:p>
      </dgm:t>
    </dgm:pt>
    <dgm:pt modelId="{73B93DFC-1453-40F0-88B6-4CE22D9074A0}" type="parTrans" cxnId="{F526ED10-7CF6-46F2-80FC-D820F4BEF2F0}">
      <dgm:prSet/>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27CED740-07BC-43B9-A410-9EC1E323C571}" type="sibTrans" cxnId="{F526ED10-7CF6-46F2-80FC-D820F4BEF2F0}">
      <dgm:prSet custT="1"/>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0CC78028-2926-4767-A0C7-64103D3544F5}">
      <dgm:prSet phldrT="[Text]" custT="1"/>
      <dgm:spPr>
        <a:ln>
          <a:solidFill>
            <a:srgbClr val="009900"/>
          </a:solidFill>
        </a:ln>
      </dgm:spPr>
      <dgm:t>
        <a:bodyPr/>
        <a:lstStyle/>
        <a:p>
          <a:r>
            <a:rPr lang="en-US" sz="3800" dirty="0">
              <a:solidFill>
                <a:schemeClr val="tx1"/>
              </a:solidFill>
              <a:latin typeface="Arial" panose="020B0604020202020204" pitchFamily="34" charset="0"/>
              <a:cs typeface="Arial" panose="020B0604020202020204" pitchFamily="34" charset="0"/>
            </a:rPr>
            <a:t>Data (statistical) analysis</a:t>
          </a:r>
        </a:p>
      </dgm:t>
    </dgm:pt>
    <dgm:pt modelId="{5F69CDD6-D640-419B-A733-B3FD82C0F38A}" type="parTrans" cxnId="{717CAE9F-652E-4797-A19F-3AD14EC51488}">
      <dgm:prSet/>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1B79691F-478A-4A08-954B-D1757B60B070}" type="sibTrans" cxnId="{717CAE9F-652E-4797-A19F-3AD14EC51488}">
      <dgm:prSet custT="1"/>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C286589B-EB7F-4460-AFF3-E6555D80A0B4}">
      <dgm:prSet phldrT="[Text]" custT="1"/>
      <dgm:spPr>
        <a:ln>
          <a:solidFill>
            <a:srgbClr val="009900"/>
          </a:solidFill>
        </a:ln>
      </dgm:spPr>
      <dgm:t>
        <a:bodyPr/>
        <a:lstStyle/>
        <a:p>
          <a:r>
            <a:rPr lang="en-US" sz="3800" dirty="0">
              <a:solidFill>
                <a:schemeClr val="tx1"/>
              </a:solidFill>
              <a:latin typeface="Arial" panose="020B0604020202020204" pitchFamily="34" charset="0"/>
              <a:cs typeface="Arial" panose="020B0604020202020204" pitchFamily="34" charset="0"/>
            </a:rPr>
            <a:t>Develop recommendations</a:t>
          </a:r>
        </a:p>
      </dgm:t>
    </dgm:pt>
    <dgm:pt modelId="{EEADD07B-3A39-4A04-B714-5F485848C449}" type="parTrans" cxnId="{A0BA18B5-BBD2-4E4F-B391-F5E5FFFCDE9D}">
      <dgm:prSet/>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FA80A149-E9F8-4F51-B9C2-502BBDB144E0}" type="sibTrans" cxnId="{A0BA18B5-BBD2-4E4F-B391-F5E5FFFCDE9D}">
      <dgm:prSet/>
      <dgm:spPr/>
      <dgm:t>
        <a:bodyPr/>
        <a:lstStyle/>
        <a:p>
          <a:endParaRPr lang="en-US" sz="3800">
            <a:solidFill>
              <a:schemeClr val="tx1"/>
            </a:solidFill>
            <a:latin typeface="Arial" panose="020B0604020202020204" pitchFamily="34" charset="0"/>
            <a:cs typeface="Arial" panose="020B0604020202020204" pitchFamily="34" charset="0"/>
          </a:endParaRPr>
        </a:p>
      </dgm:t>
    </dgm:pt>
    <dgm:pt modelId="{9FE6CAA2-A270-4147-936D-645943CED492}" type="pres">
      <dgm:prSet presAssocID="{38932C86-8F50-4A59-8404-A310802D9996}" presName="Name0" presStyleCnt="0">
        <dgm:presLayoutVars>
          <dgm:dir/>
          <dgm:animLvl val="lvl"/>
          <dgm:resizeHandles val="exact"/>
        </dgm:presLayoutVars>
      </dgm:prSet>
      <dgm:spPr/>
    </dgm:pt>
    <dgm:pt modelId="{C3FD05C0-3097-4354-818D-DC8DAAECC946}" type="pres">
      <dgm:prSet presAssocID="{C286589B-EB7F-4460-AFF3-E6555D80A0B4}" presName="boxAndChildren" presStyleCnt="0"/>
      <dgm:spPr/>
    </dgm:pt>
    <dgm:pt modelId="{066BE540-3390-4037-83FA-846536CB991B}" type="pres">
      <dgm:prSet presAssocID="{C286589B-EB7F-4460-AFF3-E6555D80A0B4}" presName="parentTextBox" presStyleLbl="node1" presStyleIdx="0" presStyleCnt="5"/>
      <dgm:spPr/>
    </dgm:pt>
    <dgm:pt modelId="{FF420C3B-D52D-4D25-9B7C-C191419AD0AA}" type="pres">
      <dgm:prSet presAssocID="{1B79691F-478A-4A08-954B-D1757B60B070}" presName="sp" presStyleCnt="0"/>
      <dgm:spPr/>
    </dgm:pt>
    <dgm:pt modelId="{A008E922-618B-4724-8D5F-E766344A4A35}" type="pres">
      <dgm:prSet presAssocID="{0CC78028-2926-4767-A0C7-64103D3544F5}" presName="arrowAndChildren" presStyleCnt="0"/>
      <dgm:spPr/>
    </dgm:pt>
    <dgm:pt modelId="{A0A28B5F-3199-4F9C-8D94-F00B99F199FE}" type="pres">
      <dgm:prSet presAssocID="{0CC78028-2926-4767-A0C7-64103D3544F5}" presName="parentTextArrow" presStyleLbl="node1" presStyleIdx="1" presStyleCnt="5"/>
      <dgm:spPr/>
    </dgm:pt>
    <dgm:pt modelId="{3DA3131A-99E8-4DDC-BDB0-88482350912E}" type="pres">
      <dgm:prSet presAssocID="{27CED740-07BC-43B9-A410-9EC1E323C571}" presName="sp" presStyleCnt="0"/>
      <dgm:spPr/>
    </dgm:pt>
    <dgm:pt modelId="{724C902D-9CB6-44C0-BA1C-74680D2D1505}" type="pres">
      <dgm:prSet presAssocID="{0283CB88-4C49-48DB-BF01-89B04DDED130}" presName="arrowAndChildren" presStyleCnt="0"/>
      <dgm:spPr/>
    </dgm:pt>
    <dgm:pt modelId="{4A3D7668-91C9-4687-A233-8A98C3897614}" type="pres">
      <dgm:prSet presAssocID="{0283CB88-4C49-48DB-BF01-89B04DDED130}" presName="parentTextArrow" presStyleLbl="node1" presStyleIdx="2" presStyleCnt="5"/>
      <dgm:spPr/>
    </dgm:pt>
    <dgm:pt modelId="{F85AA730-D61A-48F9-A515-D2EF6B3F14B4}" type="pres">
      <dgm:prSet presAssocID="{96701D0F-14D4-4393-8CB7-1D3675D116F8}" presName="sp" presStyleCnt="0"/>
      <dgm:spPr/>
    </dgm:pt>
    <dgm:pt modelId="{6DE2399B-933D-4966-A4C3-0685C20D473B}" type="pres">
      <dgm:prSet presAssocID="{376CE23A-84D5-4A6E-9AAE-856D645035F1}" presName="arrowAndChildren" presStyleCnt="0"/>
      <dgm:spPr/>
    </dgm:pt>
    <dgm:pt modelId="{F260D7F9-0D59-4C34-A4EE-4F7A66481930}" type="pres">
      <dgm:prSet presAssocID="{376CE23A-84D5-4A6E-9AAE-856D645035F1}" presName="parentTextArrow" presStyleLbl="node1" presStyleIdx="3" presStyleCnt="5"/>
      <dgm:spPr/>
    </dgm:pt>
    <dgm:pt modelId="{23A10167-32B0-4F09-B64E-777F4C3B59DF}" type="pres">
      <dgm:prSet presAssocID="{5A6901F5-B13E-454B-818B-05E3379EDB8B}" presName="sp" presStyleCnt="0"/>
      <dgm:spPr/>
    </dgm:pt>
    <dgm:pt modelId="{295242A9-9BAD-4BB5-9D38-1DE14153686D}" type="pres">
      <dgm:prSet presAssocID="{957733D3-8D60-4266-B79F-D88918A14D15}" presName="arrowAndChildren" presStyleCnt="0"/>
      <dgm:spPr/>
    </dgm:pt>
    <dgm:pt modelId="{3E754701-6C79-4423-AAB2-1CC92CCC0C6C}" type="pres">
      <dgm:prSet presAssocID="{957733D3-8D60-4266-B79F-D88918A14D15}" presName="parentTextArrow" presStyleLbl="node1" presStyleIdx="4" presStyleCnt="5"/>
      <dgm:spPr/>
    </dgm:pt>
  </dgm:ptLst>
  <dgm:cxnLst>
    <dgm:cxn modelId="{F526ED10-7CF6-46F2-80FC-D820F4BEF2F0}" srcId="{38932C86-8F50-4A59-8404-A310802D9996}" destId="{0283CB88-4C49-48DB-BF01-89B04DDED130}" srcOrd="2" destOrd="0" parTransId="{73B93DFC-1453-40F0-88B6-4CE22D9074A0}" sibTransId="{27CED740-07BC-43B9-A410-9EC1E323C571}"/>
    <dgm:cxn modelId="{3690283C-43FB-4A8E-AB19-D74EEF72A1B1}" type="presOf" srcId="{376CE23A-84D5-4A6E-9AAE-856D645035F1}" destId="{F260D7F9-0D59-4C34-A4EE-4F7A66481930}" srcOrd="0" destOrd="0" presId="urn:microsoft.com/office/officeart/2005/8/layout/process4"/>
    <dgm:cxn modelId="{022FE56C-D779-45E9-850C-A570E25DC3D5}" type="presOf" srcId="{957733D3-8D60-4266-B79F-D88918A14D15}" destId="{3E754701-6C79-4423-AAB2-1CC92CCC0C6C}" srcOrd="0" destOrd="0" presId="urn:microsoft.com/office/officeart/2005/8/layout/process4"/>
    <dgm:cxn modelId="{D0901854-5E12-4147-B8B9-2DAB77FBAD34}" srcId="{38932C86-8F50-4A59-8404-A310802D9996}" destId="{376CE23A-84D5-4A6E-9AAE-856D645035F1}" srcOrd="1" destOrd="0" parTransId="{BC9388D8-A1B7-4B7D-A8DF-59A9DE84E747}" sibTransId="{96701D0F-14D4-4393-8CB7-1D3675D116F8}"/>
    <dgm:cxn modelId="{ADD78997-68D0-4F26-A91E-7AEEDFFE5912}" type="presOf" srcId="{0CC78028-2926-4767-A0C7-64103D3544F5}" destId="{A0A28B5F-3199-4F9C-8D94-F00B99F199FE}" srcOrd="0" destOrd="0" presId="urn:microsoft.com/office/officeart/2005/8/layout/process4"/>
    <dgm:cxn modelId="{717CAE9F-652E-4797-A19F-3AD14EC51488}" srcId="{38932C86-8F50-4A59-8404-A310802D9996}" destId="{0CC78028-2926-4767-A0C7-64103D3544F5}" srcOrd="3" destOrd="0" parTransId="{5F69CDD6-D640-419B-A733-B3FD82C0F38A}" sibTransId="{1B79691F-478A-4A08-954B-D1757B60B070}"/>
    <dgm:cxn modelId="{4355F5A8-4A8A-43AA-A281-B104A7BC8982}" srcId="{38932C86-8F50-4A59-8404-A310802D9996}" destId="{957733D3-8D60-4266-B79F-D88918A14D15}" srcOrd="0" destOrd="0" parTransId="{244056C2-FFF9-4A53-B6B9-F7170EDBCDCB}" sibTransId="{5A6901F5-B13E-454B-818B-05E3379EDB8B}"/>
    <dgm:cxn modelId="{9766B9AA-6CE1-4FC4-9041-E2788075CF24}" type="presOf" srcId="{38932C86-8F50-4A59-8404-A310802D9996}" destId="{9FE6CAA2-A270-4147-936D-645943CED492}" srcOrd="0" destOrd="0" presId="urn:microsoft.com/office/officeart/2005/8/layout/process4"/>
    <dgm:cxn modelId="{A0BA18B5-BBD2-4E4F-B391-F5E5FFFCDE9D}" srcId="{38932C86-8F50-4A59-8404-A310802D9996}" destId="{C286589B-EB7F-4460-AFF3-E6555D80A0B4}" srcOrd="4" destOrd="0" parTransId="{EEADD07B-3A39-4A04-B714-5F485848C449}" sibTransId="{FA80A149-E9F8-4F51-B9C2-502BBDB144E0}"/>
    <dgm:cxn modelId="{B10864C6-3652-4F7F-A471-34E9A03D685E}" type="presOf" srcId="{0283CB88-4C49-48DB-BF01-89B04DDED130}" destId="{4A3D7668-91C9-4687-A233-8A98C3897614}" srcOrd="0" destOrd="0" presId="urn:microsoft.com/office/officeart/2005/8/layout/process4"/>
    <dgm:cxn modelId="{049D39FA-CF8D-4B29-80D0-E647964BDD22}" type="presOf" srcId="{C286589B-EB7F-4460-AFF3-E6555D80A0B4}" destId="{066BE540-3390-4037-83FA-846536CB991B}" srcOrd="0" destOrd="0" presId="urn:microsoft.com/office/officeart/2005/8/layout/process4"/>
    <dgm:cxn modelId="{3E482BB3-9456-4AEA-8D10-20E976F65204}" type="presParOf" srcId="{9FE6CAA2-A270-4147-936D-645943CED492}" destId="{C3FD05C0-3097-4354-818D-DC8DAAECC946}" srcOrd="0" destOrd="0" presId="urn:microsoft.com/office/officeart/2005/8/layout/process4"/>
    <dgm:cxn modelId="{1E7BA009-67C7-4430-94DF-CDF13CC5C822}" type="presParOf" srcId="{C3FD05C0-3097-4354-818D-DC8DAAECC946}" destId="{066BE540-3390-4037-83FA-846536CB991B}" srcOrd="0" destOrd="0" presId="urn:microsoft.com/office/officeart/2005/8/layout/process4"/>
    <dgm:cxn modelId="{87D7B4FB-5994-48A5-A83C-3156495A416B}" type="presParOf" srcId="{9FE6CAA2-A270-4147-936D-645943CED492}" destId="{FF420C3B-D52D-4D25-9B7C-C191419AD0AA}" srcOrd="1" destOrd="0" presId="urn:microsoft.com/office/officeart/2005/8/layout/process4"/>
    <dgm:cxn modelId="{FE0DD9B1-29A9-484F-8D1B-A484364B5FF1}" type="presParOf" srcId="{9FE6CAA2-A270-4147-936D-645943CED492}" destId="{A008E922-618B-4724-8D5F-E766344A4A35}" srcOrd="2" destOrd="0" presId="urn:microsoft.com/office/officeart/2005/8/layout/process4"/>
    <dgm:cxn modelId="{D7DD177D-3258-4087-B4BE-28BFBCBD7534}" type="presParOf" srcId="{A008E922-618B-4724-8D5F-E766344A4A35}" destId="{A0A28B5F-3199-4F9C-8D94-F00B99F199FE}" srcOrd="0" destOrd="0" presId="urn:microsoft.com/office/officeart/2005/8/layout/process4"/>
    <dgm:cxn modelId="{8BDADB46-EC6C-441A-B386-165BDA803E6A}" type="presParOf" srcId="{9FE6CAA2-A270-4147-936D-645943CED492}" destId="{3DA3131A-99E8-4DDC-BDB0-88482350912E}" srcOrd="3" destOrd="0" presId="urn:microsoft.com/office/officeart/2005/8/layout/process4"/>
    <dgm:cxn modelId="{960E31A2-C7C3-47A0-94AA-B1DB7D8F7CFF}" type="presParOf" srcId="{9FE6CAA2-A270-4147-936D-645943CED492}" destId="{724C902D-9CB6-44C0-BA1C-74680D2D1505}" srcOrd="4" destOrd="0" presId="urn:microsoft.com/office/officeart/2005/8/layout/process4"/>
    <dgm:cxn modelId="{B63C086F-8007-4B09-8580-3B3F51127CF3}" type="presParOf" srcId="{724C902D-9CB6-44C0-BA1C-74680D2D1505}" destId="{4A3D7668-91C9-4687-A233-8A98C3897614}" srcOrd="0" destOrd="0" presId="urn:microsoft.com/office/officeart/2005/8/layout/process4"/>
    <dgm:cxn modelId="{F25826A3-1EF5-456E-B716-2FF523B2A15B}" type="presParOf" srcId="{9FE6CAA2-A270-4147-936D-645943CED492}" destId="{F85AA730-D61A-48F9-A515-D2EF6B3F14B4}" srcOrd="5" destOrd="0" presId="urn:microsoft.com/office/officeart/2005/8/layout/process4"/>
    <dgm:cxn modelId="{9A463E23-4D94-4D83-9978-1E6808D0ADF6}" type="presParOf" srcId="{9FE6CAA2-A270-4147-936D-645943CED492}" destId="{6DE2399B-933D-4966-A4C3-0685C20D473B}" srcOrd="6" destOrd="0" presId="urn:microsoft.com/office/officeart/2005/8/layout/process4"/>
    <dgm:cxn modelId="{5E30570B-CDEF-45B7-AE19-2E1FD33948E7}" type="presParOf" srcId="{6DE2399B-933D-4966-A4C3-0685C20D473B}" destId="{F260D7F9-0D59-4C34-A4EE-4F7A66481930}" srcOrd="0" destOrd="0" presId="urn:microsoft.com/office/officeart/2005/8/layout/process4"/>
    <dgm:cxn modelId="{AA258E3E-6516-4E79-953D-6733FAF8AAF8}" type="presParOf" srcId="{9FE6CAA2-A270-4147-936D-645943CED492}" destId="{23A10167-32B0-4F09-B64E-777F4C3B59DF}" srcOrd="7" destOrd="0" presId="urn:microsoft.com/office/officeart/2005/8/layout/process4"/>
    <dgm:cxn modelId="{983FC34C-2D8A-4CF6-9EC0-CBD0AD276B83}" type="presParOf" srcId="{9FE6CAA2-A270-4147-936D-645943CED492}" destId="{295242A9-9BAD-4BB5-9D38-1DE14153686D}" srcOrd="8" destOrd="0" presId="urn:microsoft.com/office/officeart/2005/8/layout/process4"/>
    <dgm:cxn modelId="{3F7E4BED-E82B-459E-8A79-5DBB36093A82}" type="presParOf" srcId="{295242A9-9BAD-4BB5-9D38-1DE14153686D}" destId="{3E754701-6C79-4423-AAB2-1CC92CCC0C6C}" srcOrd="0" destOrd="0" presId="urn:microsoft.com/office/officeart/2005/8/layout/process4"/>
  </dgm:cxnLst>
  <dgm:bg/>
  <dgm:whole>
    <a:ln>
      <a:solidFill>
        <a:schemeClr val="bg1"/>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BE540-3390-4037-83FA-846536CB991B}">
      <dsp:nvSpPr>
        <dsp:cNvPr id="0" name=""/>
        <dsp:cNvSpPr/>
      </dsp:nvSpPr>
      <dsp:spPr>
        <a:xfrm>
          <a:off x="0" y="4777951"/>
          <a:ext cx="9548070" cy="783862"/>
        </a:xfrm>
        <a:prstGeom prst="rect">
          <a:avLst/>
        </a:prstGeom>
        <a:solidFill>
          <a:schemeClr val="accent1">
            <a:shade val="80000"/>
            <a:hueOff val="0"/>
            <a:satOff val="0"/>
            <a:lumOff val="0"/>
            <a:alphaOff val="0"/>
          </a:schemeClr>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latin typeface="Arial" panose="020B0604020202020204" pitchFamily="34" charset="0"/>
              <a:cs typeface="Arial" panose="020B0604020202020204" pitchFamily="34" charset="0"/>
            </a:rPr>
            <a:t>Develop recommendations</a:t>
          </a:r>
        </a:p>
      </dsp:txBody>
      <dsp:txXfrm>
        <a:off x="0" y="4777951"/>
        <a:ext cx="9548070" cy="783862"/>
      </dsp:txXfrm>
    </dsp:sp>
    <dsp:sp modelId="{A0A28B5F-3199-4F9C-8D94-F00B99F199FE}">
      <dsp:nvSpPr>
        <dsp:cNvPr id="0" name=""/>
        <dsp:cNvSpPr/>
      </dsp:nvSpPr>
      <dsp:spPr>
        <a:xfrm rot="10800000">
          <a:off x="0" y="3584128"/>
          <a:ext cx="9548070" cy="1205580"/>
        </a:xfrm>
        <a:prstGeom prst="upArrowCallout">
          <a:avLst/>
        </a:prstGeom>
        <a:solidFill>
          <a:schemeClr val="accent1">
            <a:shade val="80000"/>
            <a:hueOff val="-143418"/>
            <a:satOff val="-12146"/>
            <a:lumOff val="9078"/>
            <a:alphaOff val="0"/>
          </a:schemeClr>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latin typeface="Arial" panose="020B0604020202020204" pitchFamily="34" charset="0"/>
              <a:cs typeface="Arial" panose="020B0604020202020204" pitchFamily="34" charset="0"/>
            </a:rPr>
            <a:t>Data (statistical) analysis</a:t>
          </a:r>
        </a:p>
      </dsp:txBody>
      <dsp:txXfrm rot="10800000">
        <a:off x="0" y="3584128"/>
        <a:ext cx="9548070" cy="783350"/>
      </dsp:txXfrm>
    </dsp:sp>
    <dsp:sp modelId="{4A3D7668-91C9-4687-A233-8A98C3897614}">
      <dsp:nvSpPr>
        <dsp:cNvPr id="0" name=""/>
        <dsp:cNvSpPr/>
      </dsp:nvSpPr>
      <dsp:spPr>
        <a:xfrm rot="10800000">
          <a:off x="0" y="2390305"/>
          <a:ext cx="9548070" cy="1205580"/>
        </a:xfrm>
        <a:prstGeom prst="upArrowCallout">
          <a:avLst/>
        </a:prstGeom>
        <a:solidFill>
          <a:schemeClr val="accent1">
            <a:shade val="80000"/>
            <a:hueOff val="-286837"/>
            <a:satOff val="-24292"/>
            <a:lumOff val="18155"/>
            <a:alphaOff val="0"/>
          </a:schemeClr>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latin typeface="Arial" panose="020B0604020202020204" pitchFamily="34" charset="0"/>
              <a:cs typeface="Arial" panose="020B0604020202020204" pitchFamily="34" charset="0"/>
            </a:rPr>
            <a:t>Laboratory experimentation</a:t>
          </a:r>
        </a:p>
      </dsp:txBody>
      <dsp:txXfrm rot="10800000">
        <a:off x="0" y="2390305"/>
        <a:ext cx="9548070" cy="783350"/>
      </dsp:txXfrm>
    </dsp:sp>
    <dsp:sp modelId="{F260D7F9-0D59-4C34-A4EE-4F7A66481930}">
      <dsp:nvSpPr>
        <dsp:cNvPr id="0" name=""/>
        <dsp:cNvSpPr/>
      </dsp:nvSpPr>
      <dsp:spPr>
        <a:xfrm rot="10800000">
          <a:off x="0" y="1196482"/>
          <a:ext cx="9548070" cy="1205580"/>
        </a:xfrm>
        <a:prstGeom prst="upArrowCallout">
          <a:avLst/>
        </a:prstGeom>
        <a:solidFill>
          <a:schemeClr val="accent1">
            <a:shade val="80000"/>
            <a:hueOff val="-430255"/>
            <a:satOff val="-36438"/>
            <a:lumOff val="27233"/>
            <a:alphaOff val="0"/>
          </a:schemeClr>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latin typeface="Arial" panose="020B0604020202020204" pitchFamily="34" charset="0"/>
              <a:cs typeface="Arial" panose="020B0604020202020204" pitchFamily="34" charset="0"/>
            </a:rPr>
            <a:t>Experimental design &amp; materials selection</a:t>
          </a:r>
        </a:p>
      </dsp:txBody>
      <dsp:txXfrm rot="10800000">
        <a:off x="0" y="1196482"/>
        <a:ext cx="9548070" cy="783350"/>
      </dsp:txXfrm>
    </dsp:sp>
    <dsp:sp modelId="{3E754701-6C79-4423-AAB2-1CC92CCC0C6C}">
      <dsp:nvSpPr>
        <dsp:cNvPr id="0" name=""/>
        <dsp:cNvSpPr/>
      </dsp:nvSpPr>
      <dsp:spPr>
        <a:xfrm rot="10800000">
          <a:off x="0" y="2659"/>
          <a:ext cx="9548070" cy="1205580"/>
        </a:xfrm>
        <a:prstGeom prst="upArrowCallout">
          <a:avLst/>
        </a:prstGeom>
        <a:solidFill>
          <a:schemeClr val="accent1">
            <a:shade val="80000"/>
            <a:hueOff val="-573673"/>
            <a:satOff val="-48584"/>
            <a:lumOff val="36311"/>
            <a:alphaOff val="0"/>
          </a:schemeClr>
        </a:solidFill>
        <a:ln w="25400" cap="flat" cmpd="sng" algn="ctr">
          <a:solidFill>
            <a:srgbClr val="00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marL="0" lvl="0" indent="0" algn="ctr" defTabSz="1689100">
            <a:lnSpc>
              <a:spcPct val="90000"/>
            </a:lnSpc>
            <a:spcBef>
              <a:spcPct val="0"/>
            </a:spcBef>
            <a:spcAft>
              <a:spcPct val="35000"/>
            </a:spcAft>
            <a:buNone/>
          </a:pPr>
          <a:r>
            <a:rPr lang="en-US" sz="3800" kern="1200" dirty="0">
              <a:solidFill>
                <a:schemeClr val="tx1"/>
              </a:solidFill>
              <a:latin typeface="Arial" panose="020B0604020202020204" pitchFamily="34" charset="0"/>
              <a:cs typeface="Arial" panose="020B0604020202020204" pitchFamily="34" charset="0"/>
            </a:rPr>
            <a:t>State of the art and practice review</a:t>
          </a:r>
        </a:p>
      </dsp:txBody>
      <dsp:txXfrm rot="10800000">
        <a:off x="0" y="2659"/>
        <a:ext cx="9548070" cy="7833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1C6DC65-8E50-496C-B9A5-5633E6335B62}"/>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ea typeface="+mn-ea"/>
                <a:cs typeface="+mn-cs"/>
              </a:defRPr>
            </a:lvl1pPr>
          </a:lstStyle>
          <a:p>
            <a:pPr>
              <a:defRPr/>
            </a:pPr>
            <a:endParaRPr lang="en-US"/>
          </a:p>
        </p:txBody>
      </p:sp>
      <p:sp>
        <p:nvSpPr>
          <p:cNvPr id="4099" name="Rectangle 3">
            <a:extLst>
              <a:ext uri="{FF2B5EF4-FFF2-40B4-BE49-F238E27FC236}">
                <a16:creationId xmlns:a16="http://schemas.microsoft.com/office/drawing/2014/main" id="{9B6E8277-5F2B-496E-9B98-4041BD64042A}"/>
              </a:ext>
            </a:extLst>
          </p:cNvPr>
          <p:cNvSpPr>
            <a:spLocks noGrp="1" noChangeArrowheads="1"/>
          </p:cNvSpPr>
          <p:nvPr>
            <p:ph type="dt" sz="quarter"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ea typeface="+mn-ea"/>
                <a:cs typeface="+mn-cs"/>
              </a:defRPr>
            </a:lvl1pPr>
          </a:lstStyle>
          <a:p>
            <a:pPr>
              <a:defRPr/>
            </a:pPr>
            <a:endParaRPr lang="en-US"/>
          </a:p>
        </p:txBody>
      </p:sp>
      <p:sp>
        <p:nvSpPr>
          <p:cNvPr id="4100" name="Rectangle 4">
            <a:extLst>
              <a:ext uri="{FF2B5EF4-FFF2-40B4-BE49-F238E27FC236}">
                <a16:creationId xmlns:a16="http://schemas.microsoft.com/office/drawing/2014/main" id="{FF611556-ABC2-4698-99EC-932038CC5F06}"/>
              </a:ext>
            </a:extLst>
          </p:cNvPr>
          <p:cNvSpPr>
            <a:spLocks noGrp="1" noChangeArrowheads="1"/>
          </p:cNvSpPr>
          <p:nvPr>
            <p:ph type="ftr" sz="quarter" idx="2"/>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ea typeface="+mn-ea"/>
                <a:cs typeface="+mn-cs"/>
              </a:defRPr>
            </a:lvl1pPr>
          </a:lstStyle>
          <a:p>
            <a:pPr>
              <a:defRPr/>
            </a:pPr>
            <a:endParaRPr lang="en-US"/>
          </a:p>
        </p:txBody>
      </p:sp>
      <p:sp>
        <p:nvSpPr>
          <p:cNvPr id="4101" name="Rectangle 5">
            <a:extLst>
              <a:ext uri="{FF2B5EF4-FFF2-40B4-BE49-F238E27FC236}">
                <a16:creationId xmlns:a16="http://schemas.microsoft.com/office/drawing/2014/main" id="{D4AF12B7-70C8-4EDA-AA6B-AE4189B831AB}"/>
              </a:ext>
            </a:extLst>
          </p:cNvPr>
          <p:cNvSpPr>
            <a:spLocks noGrp="1" noChangeArrowheads="1"/>
          </p:cNvSpPr>
          <p:nvPr>
            <p:ph type="sldNum" sz="quarter" idx="3"/>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pPr>
              <a:defRPr/>
            </a:pPr>
            <a:fld id="{55BECDFF-206D-4648-AD69-35101D10587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66476D9B-3FE3-4D07-8579-B6E91433E3AE}"/>
              </a:ext>
            </a:extLst>
          </p:cNvPr>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defTabSz="963613">
              <a:defRPr sz="1400" b="0">
                <a:solidFill>
                  <a:schemeClr val="tx1"/>
                </a:solidFill>
                <a:latin typeface="Times New Roman" pitchFamily="18" charset="0"/>
                <a:ea typeface="+mn-ea"/>
                <a:cs typeface="+mn-cs"/>
              </a:defRPr>
            </a:lvl1pPr>
          </a:lstStyle>
          <a:p>
            <a:pPr>
              <a:defRPr/>
            </a:pPr>
            <a:endParaRPr lang="en-US"/>
          </a:p>
        </p:txBody>
      </p:sp>
      <p:sp>
        <p:nvSpPr>
          <p:cNvPr id="3075" name="Rectangle 3">
            <a:extLst>
              <a:ext uri="{FF2B5EF4-FFF2-40B4-BE49-F238E27FC236}">
                <a16:creationId xmlns:a16="http://schemas.microsoft.com/office/drawing/2014/main" id="{B55390DF-DA92-47FE-9FC4-3BAC08A3A501}"/>
              </a:ext>
            </a:extLst>
          </p:cNvPr>
          <p:cNvSpPr>
            <a:spLocks noGrp="1" noChangeArrowheads="1"/>
          </p:cNvSpPr>
          <p:nvPr>
            <p:ph type="dt" idx="1"/>
          </p:nvPr>
        </p:nvSpPr>
        <p:spPr bwMode="auto">
          <a:xfrm>
            <a:off x="5437188" y="0"/>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lvl1pPr algn="r" defTabSz="963613">
              <a:defRPr sz="1400" b="0">
                <a:solidFill>
                  <a:schemeClr val="tx1"/>
                </a:solidFill>
                <a:latin typeface="Times New Roman" pitchFamily="18" charset="0"/>
                <a:ea typeface="+mn-ea"/>
                <a:cs typeface="+mn-cs"/>
              </a:defRPr>
            </a:lvl1pPr>
          </a:lstStyle>
          <a:p>
            <a:pPr>
              <a:defRPr/>
            </a:pPr>
            <a:endParaRPr lang="en-US"/>
          </a:p>
        </p:txBody>
      </p:sp>
      <p:sp>
        <p:nvSpPr>
          <p:cNvPr id="3076" name="Rectangle 4">
            <a:extLst>
              <a:ext uri="{FF2B5EF4-FFF2-40B4-BE49-F238E27FC236}">
                <a16:creationId xmlns:a16="http://schemas.microsoft.com/office/drawing/2014/main" id="{A3DA4D0F-5116-4040-8865-E7A733C5228D}"/>
              </a:ext>
            </a:extLst>
          </p:cNvPr>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a:extLst>
              <a:ext uri="{FF2B5EF4-FFF2-40B4-BE49-F238E27FC236}">
                <a16:creationId xmlns:a16="http://schemas.microsoft.com/office/drawing/2014/main" id="{C57E986C-FBEE-4EFE-8CF2-6C92DDA3F5E0}"/>
              </a:ext>
            </a:extLst>
          </p:cNvPr>
          <p:cNvSpPr>
            <a:spLocks noGrp="1" noChangeArrowheads="1"/>
          </p:cNvSpPr>
          <p:nvPr>
            <p:ph type="body" sz="quarter" idx="3"/>
          </p:nvPr>
        </p:nvSpPr>
        <p:spPr bwMode="auto">
          <a:xfrm>
            <a:off x="960438" y="3475038"/>
            <a:ext cx="7681912"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8D467939-CEE4-4E00-AC78-7561C86D3485}"/>
              </a:ext>
            </a:extLst>
          </p:cNvPr>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defTabSz="963613">
              <a:defRPr sz="1400" b="0">
                <a:solidFill>
                  <a:schemeClr val="tx1"/>
                </a:solidFill>
                <a:latin typeface="Times New Roman" pitchFamily="18" charset="0"/>
                <a:ea typeface="+mn-ea"/>
                <a:cs typeface="+mn-cs"/>
              </a:defRPr>
            </a:lvl1pPr>
          </a:lstStyle>
          <a:p>
            <a:pPr>
              <a:defRPr/>
            </a:pPr>
            <a:endParaRPr lang="en-US"/>
          </a:p>
        </p:txBody>
      </p:sp>
      <p:sp>
        <p:nvSpPr>
          <p:cNvPr id="3079" name="Rectangle 7">
            <a:extLst>
              <a:ext uri="{FF2B5EF4-FFF2-40B4-BE49-F238E27FC236}">
                <a16:creationId xmlns:a16="http://schemas.microsoft.com/office/drawing/2014/main" id="{5D485F29-7E4F-493B-91FC-A5BE0CAD6AD9}"/>
              </a:ext>
            </a:extLst>
          </p:cNvPr>
          <p:cNvSpPr>
            <a:spLocks noGrp="1" noChangeArrowheads="1"/>
          </p:cNvSpPr>
          <p:nvPr>
            <p:ph type="sldNum" sz="quarter" idx="5"/>
          </p:nvPr>
        </p:nvSpPr>
        <p:spPr bwMode="auto">
          <a:xfrm>
            <a:off x="5437188" y="6948488"/>
            <a:ext cx="41624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21" tIns="48159" rIns="96321" bIns="48159" numCol="1" anchor="b" anchorCtr="0" compatLnSpc="1">
            <a:prstTxWarp prst="textNoShape">
              <a:avLst/>
            </a:prstTxWarp>
          </a:bodyPr>
          <a:lstStyle>
            <a:lvl1pPr algn="r" defTabSz="963613">
              <a:defRPr sz="1400" b="0">
                <a:solidFill>
                  <a:schemeClr val="tx1"/>
                </a:solidFill>
                <a:latin typeface="Times New Roman" panose="02020603050405020304" pitchFamily="18" charset="0"/>
              </a:defRPr>
            </a:lvl1pPr>
          </a:lstStyle>
          <a:p>
            <a:pPr>
              <a:defRPr/>
            </a:pPr>
            <a:fld id="{A5AB7F49-3DC3-4D31-A211-23D815D50F1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ＭＳ Ｐゴシック" charset="0"/>
        <a:cs typeface="ＭＳ Ｐゴシック" charset="0"/>
      </a:defRPr>
    </a:lvl1pPr>
    <a:lvl2pPr marL="439738" algn="l" rtl="0" eaLnBrk="0" fontAlgn="base" hangingPunct="0">
      <a:spcBef>
        <a:spcPct val="30000"/>
      </a:spcBef>
      <a:spcAft>
        <a:spcPct val="0"/>
      </a:spcAft>
      <a:defRPr sz="1000" kern="1200">
        <a:solidFill>
          <a:schemeClr val="tx1"/>
        </a:solidFill>
        <a:latin typeface="Times New Roman" pitchFamily="18" charset="0"/>
        <a:ea typeface="ＭＳ Ｐゴシック" charset="0"/>
        <a:cs typeface="+mn-cs"/>
      </a:defRPr>
    </a:lvl2pPr>
    <a:lvl3pPr marL="884238" algn="l" rtl="0" eaLnBrk="0" fontAlgn="base" hangingPunct="0">
      <a:spcBef>
        <a:spcPct val="30000"/>
      </a:spcBef>
      <a:spcAft>
        <a:spcPct val="0"/>
      </a:spcAft>
      <a:defRPr sz="1000" kern="1200">
        <a:solidFill>
          <a:schemeClr val="tx1"/>
        </a:solidFill>
        <a:latin typeface="Times New Roman" pitchFamily="18" charset="0"/>
        <a:ea typeface="ＭＳ Ｐゴシック" charset="0"/>
        <a:cs typeface="+mn-cs"/>
      </a:defRPr>
    </a:lvl3pPr>
    <a:lvl4pPr marL="1328738" algn="l" rtl="0" eaLnBrk="0" fontAlgn="base" hangingPunct="0">
      <a:spcBef>
        <a:spcPct val="30000"/>
      </a:spcBef>
      <a:spcAft>
        <a:spcPct val="0"/>
      </a:spcAft>
      <a:defRPr sz="1000" kern="1200">
        <a:solidFill>
          <a:schemeClr val="tx1"/>
        </a:solidFill>
        <a:latin typeface="Times New Roman" pitchFamily="18" charset="0"/>
        <a:ea typeface="ＭＳ Ｐゴシック" charset="0"/>
        <a:cs typeface="+mn-cs"/>
      </a:defRPr>
    </a:lvl4pPr>
    <a:lvl5pPr marL="1773238" algn="l" rtl="0" eaLnBrk="0" fontAlgn="base" hangingPunct="0">
      <a:spcBef>
        <a:spcPct val="30000"/>
      </a:spcBef>
      <a:spcAft>
        <a:spcPct val="0"/>
      </a:spcAft>
      <a:defRPr sz="1000" kern="1200">
        <a:solidFill>
          <a:schemeClr val="tx1"/>
        </a:solidFill>
        <a:latin typeface="Times New Roman" pitchFamily="18" charset="0"/>
        <a:ea typeface="ＭＳ Ｐゴシック" charset="0"/>
        <a:cs typeface="+mn-cs"/>
      </a:defRPr>
    </a:lvl5pPr>
    <a:lvl6pPr marL="2221808" algn="l" defTabSz="888724" rtl="0" eaLnBrk="1" latinLnBrk="0" hangingPunct="1">
      <a:defRPr sz="1167" kern="1200">
        <a:solidFill>
          <a:schemeClr val="tx1"/>
        </a:solidFill>
        <a:latin typeface="+mn-lt"/>
        <a:ea typeface="+mn-ea"/>
        <a:cs typeface="+mn-cs"/>
      </a:defRPr>
    </a:lvl6pPr>
    <a:lvl7pPr marL="2666170" algn="l" defTabSz="888724" rtl="0" eaLnBrk="1" latinLnBrk="0" hangingPunct="1">
      <a:defRPr sz="1167" kern="1200">
        <a:solidFill>
          <a:schemeClr val="tx1"/>
        </a:solidFill>
        <a:latin typeface="+mn-lt"/>
        <a:ea typeface="+mn-ea"/>
        <a:cs typeface="+mn-cs"/>
      </a:defRPr>
    </a:lvl7pPr>
    <a:lvl8pPr marL="3110531" algn="l" defTabSz="888724" rtl="0" eaLnBrk="1" latinLnBrk="0" hangingPunct="1">
      <a:defRPr sz="1167" kern="1200">
        <a:solidFill>
          <a:schemeClr val="tx1"/>
        </a:solidFill>
        <a:latin typeface="+mn-lt"/>
        <a:ea typeface="+mn-ea"/>
        <a:cs typeface="+mn-cs"/>
      </a:defRPr>
    </a:lvl8pPr>
    <a:lvl9pPr marL="3554892" algn="l" defTabSz="888724" rtl="0" eaLnBrk="1" latinLnBrk="0" hangingPunct="1">
      <a:defRPr sz="116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85245FE-0F1E-6C11-67CE-B326FDB1D90E}"/>
              </a:ext>
            </a:extLst>
          </p:cNvPr>
          <p:cNvSpPr/>
          <p:nvPr userDrawn="1"/>
        </p:nvSpPr>
        <p:spPr bwMode="auto">
          <a:xfrm flipV="1">
            <a:off x="0" y="5269560"/>
            <a:ext cx="36585525" cy="21754945"/>
          </a:xfrm>
          <a:prstGeom prst="rect">
            <a:avLst/>
          </a:prstGeom>
          <a:solidFill>
            <a:srgbClr val="F7ED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sp>
        <p:nvSpPr>
          <p:cNvPr id="24" name="Rectangle 23">
            <a:extLst>
              <a:ext uri="{FF2B5EF4-FFF2-40B4-BE49-F238E27FC236}">
                <a16:creationId xmlns:a16="http://schemas.microsoft.com/office/drawing/2014/main" id="{19ABFD9D-2272-530F-B8AA-23B344471A26}"/>
              </a:ext>
            </a:extLst>
          </p:cNvPr>
          <p:cNvSpPr/>
          <p:nvPr userDrawn="1"/>
        </p:nvSpPr>
        <p:spPr bwMode="auto">
          <a:xfrm>
            <a:off x="0" y="0"/>
            <a:ext cx="36585525" cy="427240"/>
          </a:xfrm>
          <a:prstGeom prst="rect">
            <a:avLst/>
          </a:prstGeom>
          <a:solidFill>
            <a:srgbClr val="D9A5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sp>
        <p:nvSpPr>
          <p:cNvPr id="25" name="Rectangle 24">
            <a:extLst>
              <a:ext uri="{FF2B5EF4-FFF2-40B4-BE49-F238E27FC236}">
                <a16:creationId xmlns:a16="http://schemas.microsoft.com/office/drawing/2014/main" id="{47E728E0-1A20-58BF-A817-4C3F159C0E77}"/>
              </a:ext>
            </a:extLst>
          </p:cNvPr>
          <p:cNvSpPr/>
          <p:nvPr userDrawn="1"/>
        </p:nvSpPr>
        <p:spPr bwMode="auto">
          <a:xfrm>
            <a:off x="0" y="27024506"/>
            <a:ext cx="36585525" cy="427240"/>
          </a:xfrm>
          <a:prstGeom prst="rect">
            <a:avLst/>
          </a:prstGeom>
          <a:solidFill>
            <a:srgbClr val="0079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cxnSp>
        <p:nvCxnSpPr>
          <p:cNvPr id="26" name="Straight Connector 25">
            <a:extLst>
              <a:ext uri="{FF2B5EF4-FFF2-40B4-BE49-F238E27FC236}">
                <a16:creationId xmlns:a16="http://schemas.microsoft.com/office/drawing/2014/main" id="{B799DF91-565B-A4BE-C2AB-DAC8EF106581}"/>
              </a:ext>
            </a:extLst>
          </p:cNvPr>
          <p:cNvCxnSpPr/>
          <p:nvPr userDrawn="1"/>
        </p:nvCxnSpPr>
        <p:spPr bwMode="auto">
          <a:xfrm>
            <a:off x="18167351" y="6019800"/>
            <a:ext cx="0" cy="20500083"/>
          </a:xfrm>
          <a:prstGeom prst="line">
            <a:avLst/>
          </a:pr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E4135A06-FA7D-C20E-2D4D-2D6E84761C1D}"/>
              </a:ext>
            </a:extLst>
          </p:cNvPr>
          <p:cNvCxnSpPr/>
          <p:nvPr userDrawn="1"/>
        </p:nvCxnSpPr>
        <p:spPr bwMode="auto">
          <a:xfrm>
            <a:off x="0" y="3810000"/>
            <a:ext cx="36585525" cy="0"/>
          </a:xfrm>
          <a:prstGeom prst="line">
            <a:avLst/>
          </a:prstGeom>
          <a:solidFill>
            <a:srgbClr val="000066"/>
          </a:solidFill>
          <a:ln w="5080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D614B94E-7486-571A-9974-D6DF0C5A3D0B}"/>
              </a:ext>
            </a:extLst>
          </p:cNvPr>
          <p:cNvCxnSpPr/>
          <p:nvPr userDrawn="1"/>
        </p:nvCxnSpPr>
        <p:spPr bwMode="auto">
          <a:xfrm>
            <a:off x="0" y="5269560"/>
            <a:ext cx="36585525" cy="0"/>
          </a:xfrm>
          <a:prstGeom prst="line">
            <a:avLst/>
          </a:prstGeom>
          <a:solidFill>
            <a:srgbClr val="000066"/>
          </a:solidFill>
          <a:ln w="5080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Picture Placeholder 32">
            <a:extLst>
              <a:ext uri="{FF2B5EF4-FFF2-40B4-BE49-F238E27FC236}">
                <a16:creationId xmlns:a16="http://schemas.microsoft.com/office/drawing/2014/main" id="{29E9628E-491E-488B-61AC-30679E413A08}"/>
              </a:ext>
            </a:extLst>
          </p:cNvPr>
          <p:cNvSpPr>
            <a:spLocks noGrp="1"/>
          </p:cNvSpPr>
          <p:nvPr>
            <p:ph type="pic" sz="quarter" idx="10" hasCustomPrompt="1"/>
          </p:nvPr>
        </p:nvSpPr>
        <p:spPr>
          <a:xfrm>
            <a:off x="29669770" y="838203"/>
            <a:ext cx="6249005" cy="2602552"/>
          </a:xfrm>
        </p:spPr>
        <p:txBody>
          <a:bodyPr anchor="ctr" anchorCtr="0"/>
          <a:lstStyle>
            <a:lvl1pPr marL="0" indent="0" algn="ctr">
              <a:buNone/>
              <a:defRPr sz="4000">
                <a:latin typeface="Arial Narrow" panose="020B0606020202030204" pitchFamily="34" charset="0"/>
              </a:defRPr>
            </a:lvl1pPr>
          </a:lstStyle>
          <a:p>
            <a:r>
              <a:rPr lang="en-US" dirty="0"/>
              <a:t>Logo Here</a:t>
            </a:r>
          </a:p>
        </p:txBody>
      </p:sp>
    </p:spTree>
    <p:extLst>
      <p:ext uri="{BB962C8B-B14F-4D97-AF65-F5344CB8AC3E}">
        <p14:creationId xmlns:p14="http://schemas.microsoft.com/office/powerpoint/2010/main" val="3876529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A1A3EB-768B-7ECD-0FDE-F5A9DD3F34A6}"/>
              </a:ext>
            </a:extLst>
          </p:cNvPr>
          <p:cNvSpPr/>
          <p:nvPr userDrawn="1"/>
        </p:nvSpPr>
        <p:spPr bwMode="auto">
          <a:xfrm>
            <a:off x="0" y="3810001"/>
            <a:ext cx="36585525" cy="1483894"/>
          </a:xfrm>
          <a:prstGeom prst="rect">
            <a:avLst/>
          </a:prstGeom>
          <a:solidFill>
            <a:srgbClr val="F7ED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sp>
        <p:nvSpPr>
          <p:cNvPr id="24" name="Rectangle 23">
            <a:extLst>
              <a:ext uri="{FF2B5EF4-FFF2-40B4-BE49-F238E27FC236}">
                <a16:creationId xmlns:a16="http://schemas.microsoft.com/office/drawing/2014/main" id="{19ABFD9D-2272-530F-B8AA-23B344471A26}"/>
              </a:ext>
            </a:extLst>
          </p:cNvPr>
          <p:cNvSpPr/>
          <p:nvPr userDrawn="1"/>
        </p:nvSpPr>
        <p:spPr bwMode="auto">
          <a:xfrm>
            <a:off x="0" y="0"/>
            <a:ext cx="36585525" cy="427240"/>
          </a:xfrm>
          <a:prstGeom prst="rect">
            <a:avLst/>
          </a:prstGeom>
          <a:solidFill>
            <a:srgbClr val="D9A5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sp>
        <p:nvSpPr>
          <p:cNvPr id="25" name="Rectangle 24">
            <a:extLst>
              <a:ext uri="{FF2B5EF4-FFF2-40B4-BE49-F238E27FC236}">
                <a16:creationId xmlns:a16="http://schemas.microsoft.com/office/drawing/2014/main" id="{47E728E0-1A20-58BF-A817-4C3F159C0E77}"/>
              </a:ext>
            </a:extLst>
          </p:cNvPr>
          <p:cNvSpPr/>
          <p:nvPr userDrawn="1"/>
        </p:nvSpPr>
        <p:spPr bwMode="auto">
          <a:xfrm>
            <a:off x="0" y="27024506"/>
            <a:ext cx="36585525" cy="427240"/>
          </a:xfrm>
          <a:prstGeom prst="rect">
            <a:avLst/>
          </a:prstGeom>
          <a:solidFill>
            <a:srgbClr val="0079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cxnSp>
        <p:nvCxnSpPr>
          <p:cNvPr id="26" name="Straight Connector 25">
            <a:extLst>
              <a:ext uri="{FF2B5EF4-FFF2-40B4-BE49-F238E27FC236}">
                <a16:creationId xmlns:a16="http://schemas.microsoft.com/office/drawing/2014/main" id="{B799DF91-565B-A4BE-C2AB-DAC8EF106581}"/>
              </a:ext>
            </a:extLst>
          </p:cNvPr>
          <p:cNvCxnSpPr/>
          <p:nvPr userDrawn="1"/>
        </p:nvCxnSpPr>
        <p:spPr bwMode="auto">
          <a:xfrm>
            <a:off x="18167351" y="6019800"/>
            <a:ext cx="0" cy="20500083"/>
          </a:xfrm>
          <a:prstGeom prst="line">
            <a:avLst/>
          </a:pr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E4135A06-FA7D-C20E-2D4D-2D6E84761C1D}"/>
              </a:ext>
            </a:extLst>
          </p:cNvPr>
          <p:cNvCxnSpPr/>
          <p:nvPr userDrawn="1"/>
        </p:nvCxnSpPr>
        <p:spPr bwMode="auto">
          <a:xfrm>
            <a:off x="0" y="3810000"/>
            <a:ext cx="36585525" cy="0"/>
          </a:xfrm>
          <a:prstGeom prst="line">
            <a:avLst/>
          </a:prstGeom>
          <a:solidFill>
            <a:srgbClr val="000066"/>
          </a:solidFill>
          <a:ln w="5080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D614B94E-7486-571A-9974-D6DF0C5A3D0B}"/>
              </a:ext>
            </a:extLst>
          </p:cNvPr>
          <p:cNvCxnSpPr/>
          <p:nvPr userDrawn="1"/>
        </p:nvCxnSpPr>
        <p:spPr bwMode="auto">
          <a:xfrm>
            <a:off x="0" y="5269560"/>
            <a:ext cx="36585525" cy="0"/>
          </a:xfrm>
          <a:prstGeom prst="line">
            <a:avLst/>
          </a:prstGeom>
          <a:solidFill>
            <a:srgbClr val="000066"/>
          </a:solidFill>
          <a:ln w="5080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Picture Placeholder 32">
            <a:extLst>
              <a:ext uri="{FF2B5EF4-FFF2-40B4-BE49-F238E27FC236}">
                <a16:creationId xmlns:a16="http://schemas.microsoft.com/office/drawing/2014/main" id="{E78CE467-8544-ADA5-9303-74D537ABBFB0}"/>
              </a:ext>
            </a:extLst>
          </p:cNvPr>
          <p:cNvSpPr>
            <a:spLocks noGrp="1"/>
          </p:cNvSpPr>
          <p:nvPr>
            <p:ph type="pic" sz="quarter" idx="10" hasCustomPrompt="1"/>
          </p:nvPr>
        </p:nvSpPr>
        <p:spPr>
          <a:xfrm>
            <a:off x="29669770" y="838203"/>
            <a:ext cx="6249005" cy="2602552"/>
          </a:xfrm>
        </p:spPr>
        <p:txBody>
          <a:bodyPr anchor="ctr" anchorCtr="0"/>
          <a:lstStyle>
            <a:lvl1pPr marL="0" indent="0" algn="ctr">
              <a:buNone/>
              <a:defRPr sz="4000">
                <a:latin typeface="Arial Narrow" panose="020B0606020202030204" pitchFamily="34" charset="0"/>
              </a:defRPr>
            </a:lvl1pPr>
          </a:lstStyle>
          <a:p>
            <a:r>
              <a:rPr lang="en-US" dirty="0"/>
              <a:t>Logo Here</a:t>
            </a:r>
          </a:p>
        </p:txBody>
      </p:sp>
    </p:spTree>
    <p:extLst>
      <p:ext uri="{BB962C8B-B14F-4D97-AF65-F5344CB8AC3E}">
        <p14:creationId xmlns:p14="http://schemas.microsoft.com/office/powerpoint/2010/main" val="173908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82B8AB-6431-349C-7183-D76E5AE6EEA8}"/>
              </a:ext>
            </a:extLst>
          </p:cNvPr>
          <p:cNvSpPr/>
          <p:nvPr userDrawn="1"/>
        </p:nvSpPr>
        <p:spPr bwMode="auto">
          <a:xfrm>
            <a:off x="24381607" y="5262056"/>
            <a:ext cx="12194393" cy="21762439"/>
          </a:xfrm>
          <a:prstGeom prst="rect">
            <a:avLst/>
          </a:prstGeom>
          <a:solidFill>
            <a:srgbClr val="F7ED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sp>
        <p:nvSpPr>
          <p:cNvPr id="3" name="Rectangle 2">
            <a:extLst>
              <a:ext uri="{FF2B5EF4-FFF2-40B4-BE49-F238E27FC236}">
                <a16:creationId xmlns:a16="http://schemas.microsoft.com/office/drawing/2014/main" id="{2C43C705-E541-0AA7-7848-7017F87F5E4C}"/>
              </a:ext>
            </a:extLst>
          </p:cNvPr>
          <p:cNvSpPr/>
          <p:nvPr userDrawn="1"/>
        </p:nvSpPr>
        <p:spPr bwMode="auto">
          <a:xfrm>
            <a:off x="0" y="5262056"/>
            <a:ext cx="12194393" cy="21762439"/>
          </a:xfrm>
          <a:prstGeom prst="rect">
            <a:avLst/>
          </a:prstGeom>
          <a:solidFill>
            <a:srgbClr val="F7ED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cxnSp>
        <p:nvCxnSpPr>
          <p:cNvPr id="4" name="Straight Connector 3">
            <a:extLst>
              <a:ext uri="{FF2B5EF4-FFF2-40B4-BE49-F238E27FC236}">
                <a16:creationId xmlns:a16="http://schemas.microsoft.com/office/drawing/2014/main" id="{E3FC6E36-660D-201E-C103-B92BB9999FF8}"/>
              </a:ext>
            </a:extLst>
          </p:cNvPr>
          <p:cNvCxnSpPr/>
          <p:nvPr userDrawn="1"/>
        </p:nvCxnSpPr>
        <p:spPr bwMode="auto">
          <a:xfrm>
            <a:off x="24384000" y="5262056"/>
            <a:ext cx="0" cy="21762439"/>
          </a:xfrm>
          <a:prstGeom prst="line">
            <a:avLst/>
          </a:prstGeom>
          <a:solidFill>
            <a:srgbClr val="000066"/>
          </a:solidFill>
          <a:ln w="1905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52F8ADC0-5449-2874-5BE7-C65B9B0FFB01}"/>
              </a:ext>
            </a:extLst>
          </p:cNvPr>
          <p:cNvCxnSpPr/>
          <p:nvPr userDrawn="1"/>
        </p:nvCxnSpPr>
        <p:spPr bwMode="auto">
          <a:xfrm>
            <a:off x="12194393" y="5262056"/>
            <a:ext cx="0" cy="21762439"/>
          </a:xfrm>
          <a:prstGeom prst="line">
            <a:avLst/>
          </a:prstGeom>
          <a:solidFill>
            <a:srgbClr val="000066"/>
          </a:solidFill>
          <a:ln w="1905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Rectangle 23">
            <a:extLst>
              <a:ext uri="{FF2B5EF4-FFF2-40B4-BE49-F238E27FC236}">
                <a16:creationId xmlns:a16="http://schemas.microsoft.com/office/drawing/2014/main" id="{19ABFD9D-2272-530F-B8AA-23B344471A26}"/>
              </a:ext>
            </a:extLst>
          </p:cNvPr>
          <p:cNvSpPr/>
          <p:nvPr userDrawn="1"/>
        </p:nvSpPr>
        <p:spPr bwMode="auto">
          <a:xfrm>
            <a:off x="0" y="0"/>
            <a:ext cx="36585525" cy="427240"/>
          </a:xfrm>
          <a:prstGeom prst="rect">
            <a:avLst/>
          </a:prstGeom>
          <a:solidFill>
            <a:srgbClr val="D9A56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sp>
        <p:nvSpPr>
          <p:cNvPr id="25" name="Rectangle 24">
            <a:extLst>
              <a:ext uri="{FF2B5EF4-FFF2-40B4-BE49-F238E27FC236}">
                <a16:creationId xmlns:a16="http://schemas.microsoft.com/office/drawing/2014/main" id="{47E728E0-1A20-58BF-A817-4C3F159C0E77}"/>
              </a:ext>
            </a:extLst>
          </p:cNvPr>
          <p:cNvSpPr/>
          <p:nvPr userDrawn="1"/>
        </p:nvSpPr>
        <p:spPr bwMode="auto">
          <a:xfrm>
            <a:off x="0" y="27024506"/>
            <a:ext cx="36585525" cy="427240"/>
          </a:xfrm>
          <a:prstGeom prst="rect">
            <a:avLst/>
          </a:prstGeom>
          <a:solidFill>
            <a:srgbClr val="0079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08050" rtl="0" eaLnBrk="0" fontAlgn="base" latinLnBrk="0" hangingPunct="0">
              <a:lnSpc>
                <a:spcPct val="100000"/>
              </a:lnSpc>
              <a:spcBef>
                <a:spcPct val="0"/>
              </a:spcBef>
              <a:spcAft>
                <a:spcPct val="0"/>
              </a:spcAft>
              <a:buClrTx/>
              <a:buSzTx/>
              <a:buFontTx/>
              <a:buNone/>
              <a:tabLst/>
            </a:pPr>
            <a:endParaRPr kumimoji="0" lang="en-US" sz="4000" b="1" i="0" u="none" strike="noStrike" cap="none" normalizeH="0" baseline="0">
              <a:ln>
                <a:noFill/>
              </a:ln>
              <a:solidFill>
                <a:srgbClr val="003399"/>
              </a:solidFill>
              <a:effectLst/>
              <a:latin typeface="Arial" pitchFamily="34" charset="0"/>
            </a:endParaRPr>
          </a:p>
        </p:txBody>
      </p:sp>
      <p:cxnSp>
        <p:nvCxnSpPr>
          <p:cNvPr id="30" name="Straight Connector 29">
            <a:extLst>
              <a:ext uri="{FF2B5EF4-FFF2-40B4-BE49-F238E27FC236}">
                <a16:creationId xmlns:a16="http://schemas.microsoft.com/office/drawing/2014/main" id="{E4135A06-FA7D-C20E-2D4D-2D6E84761C1D}"/>
              </a:ext>
            </a:extLst>
          </p:cNvPr>
          <p:cNvCxnSpPr/>
          <p:nvPr userDrawn="1"/>
        </p:nvCxnSpPr>
        <p:spPr bwMode="auto">
          <a:xfrm>
            <a:off x="0" y="3810000"/>
            <a:ext cx="36585525" cy="0"/>
          </a:xfrm>
          <a:prstGeom prst="line">
            <a:avLst/>
          </a:prstGeom>
          <a:solidFill>
            <a:srgbClr val="000066"/>
          </a:solidFill>
          <a:ln w="5080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D614B94E-7486-571A-9974-D6DF0C5A3D0B}"/>
              </a:ext>
            </a:extLst>
          </p:cNvPr>
          <p:cNvCxnSpPr/>
          <p:nvPr userDrawn="1"/>
        </p:nvCxnSpPr>
        <p:spPr bwMode="auto">
          <a:xfrm>
            <a:off x="0" y="5269560"/>
            <a:ext cx="36585525" cy="0"/>
          </a:xfrm>
          <a:prstGeom prst="line">
            <a:avLst/>
          </a:prstGeom>
          <a:solidFill>
            <a:srgbClr val="000066"/>
          </a:solidFill>
          <a:ln w="50800" cap="flat" cmpd="sng" algn="ctr">
            <a:solidFill>
              <a:srgbClr val="D9A56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Picture Placeholder 32">
            <a:extLst>
              <a:ext uri="{FF2B5EF4-FFF2-40B4-BE49-F238E27FC236}">
                <a16:creationId xmlns:a16="http://schemas.microsoft.com/office/drawing/2014/main" id="{FCCDDA48-BD30-E7A4-C545-146ABCB3102C}"/>
              </a:ext>
            </a:extLst>
          </p:cNvPr>
          <p:cNvSpPr>
            <a:spLocks noGrp="1"/>
          </p:cNvSpPr>
          <p:nvPr>
            <p:ph type="pic" sz="quarter" idx="10" hasCustomPrompt="1"/>
          </p:nvPr>
        </p:nvSpPr>
        <p:spPr>
          <a:xfrm>
            <a:off x="29669770" y="838203"/>
            <a:ext cx="6249005" cy="2602552"/>
          </a:xfrm>
        </p:spPr>
        <p:txBody>
          <a:bodyPr anchor="ctr" anchorCtr="0"/>
          <a:lstStyle>
            <a:lvl1pPr marL="0" indent="0" algn="ctr">
              <a:buNone/>
              <a:defRPr sz="4000">
                <a:latin typeface="Arial Narrow" panose="020B0606020202030204" pitchFamily="34" charset="0"/>
              </a:defRPr>
            </a:lvl1pPr>
          </a:lstStyle>
          <a:p>
            <a:r>
              <a:rPr lang="en-US" dirty="0"/>
              <a:t>Logo Here</a:t>
            </a:r>
          </a:p>
        </p:txBody>
      </p:sp>
    </p:spTree>
    <p:extLst>
      <p:ext uri="{BB962C8B-B14F-4D97-AF65-F5344CB8AC3E}">
        <p14:creationId xmlns:p14="http://schemas.microsoft.com/office/powerpoint/2010/main" val="17691212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EC32DA5-EF3F-42CC-AD31-004467F15D87}"/>
              </a:ext>
            </a:extLst>
          </p:cNvPr>
          <p:cNvSpPr>
            <a:spLocks noGrp="1" noChangeArrowheads="1"/>
          </p:cNvSpPr>
          <p:nvPr>
            <p:ph type="title"/>
          </p:nvPr>
        </p:nvSpPr>
        <p:spPr bwMode="auto">
          <a:xfrm>
            <a:off x="2751138" y="2438400"/>
            <a:ext cx="3107531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62090" tIns="181047" rIns="362090" bIns="181047" numCol="1" anchor="ctr" anchorCtr="0" compatLnSpc="1">
            <a:prstTxWarp prst="textNoShape">
              <a:avLst/>
            </a:prstTxWarp>
          </a:bodyPr>
          <a:lstStyle/>
          <a:p>
            <a:pPr lvl="0"/>
            <a:r>
              <a:rPr lang="en-US"/>
              <a:t>Click to edit Master title style</a:t>
            </a:r>
          </a:p>
        </p:txBody>
      </p:sp>
      <p:sp>
        <p:nvSpPr>
          <p:cNvPr id="2051" name="Rectangle 3">
            <a:extLst>
              <a:ext uri="{FF2B5EF4-FFF2-40B4-BE49-F238E27FC236}">
                <a16:creationId xmlns:a16="http://schemas.microsoft.com/office/drawing/2014/main" id="{62F60C79-E286-41A4-BBBD-81CA2DD42219}"/>
              </a:ext>
            </a:extLst>
          </p:cNvPr>
          <p:cNvSpPr>
            <a:spLocks noGrp="1" noChangeArrowheads="1"/>
          </p:cNvSpPr>
          <p:nvPr>
            <p:ph type="body" idx="1"/>
          </p:nvPr>
        </p:nvSpPr>
        <p:spPr bwMode="auto">
          <a:xfrm>
            <a:off x="2751138" y="7905750"/>
            <a:ext cx="31075312" cy="164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362090" tIns="181047" rIns="362090" bIns="18104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F33FA03E-44D8-43CA-8D91-4B8FD13C165D}"/>
              </a:ext>
            </a:extLst>
          </p:cNvPr>
          <p:cNvSpPr>
            <a:spLocks noGrp="1" noChangeArrowheads="1"/>
          </p:cNvSpPr>
          <p:nvPr>
            <p:ph type="dt" sz="half" idx="2"/>
          </p:nvPr>
        </p:nvSpPr>
        <p:spPr bwMode="auto">
          <a:xfrm>
            <a:off x="2751138" y="25012650"/>
            <a:ext cx="76200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2090" tIns="181047" rIns="362090" bIns="181047" numCol="1" anchor="t" anchorCtr="0" compatLnSpc="1">
            <a:prstTxWarp prst="textNoShape">
              <a:avLst/>
            </a:prstTxWarp>
          </a:bodyPr>
          <a:lstStyle>
            <a:lvl1pPr defTabSz="4028815">
              <a:defRPr sz="5667" b="0">
                <a:solidFill>
                  <a:schemeClr val="tx1"/>
                </a:solidFill>
                <a:latin typeface="+mn-lt"/>
                <a:ea typeface="+mn-ea"/>
                <a:cs typeface="+mn-cs"/>
              </a:defRPr>
            </a:lvl1pPr>
          </a:lstStyle>
          <a:p>
            <a:pPr>
              <a:defRPr/>
            </a:pPr>
            <a:endParaRPr lang="en-US"/>
          </a:p>
        </p:txBody>
      </p:sp>
      <p:sp>
        <p:nvSpPr>
          <p:cNvPr id="1029" name="Rectangle 5">
            <a:extLst>
              <a:ext uri="{FF2B5EF4-FFF2-40B4-BE49-F238E27FC236}">
                <a16:creationId xmlns:a16="http://schemas.microsoft.com/office/drawing/2014/main" id="{01D85FD1-6288-46B2-9166-476AE2ED657E}"/>
              </a:ext>
            </a:extLst>
          </p:cNvPr>
          <p:cNvSpPr>
            <a:spLocks noGrp="1" noChangeArrowheads="1"/>
          </p:cNvSpPr>
          <p:nvPr>
            <p:ph type="ftr" sz="quarter" idx="3"/>
          </p:nvPr>
        </p:nvSpPr>
        <p:spPr bwMode="auto">
          <a:xfrm>
            <a:off x="12490450" y="25012650"/>
            <a:ext cx="11596688"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2090" tIns="181047" rIns="362090" bIns="181047" numCol="1" anchor="t" anchorCtr="0" compatLnSpc="1">
            <a:prstTxWarp prst="textNoShape">
              <a:avLst/>
            </a:prstTxWarp>
          </a:bodyPr>
          <a:lstStyle>
            <a:lvl1pPr algn="ctr" defTabSz="4028815">
              <a:defRPr sz="5667" b="0">
                <a:solidFill>
                  <a:schemeClr val="tx1"/>
                </a:solidFill>
                <a:latin typeface="+mn-lt"/>
                <a:ea typeface="+mn-ea"/>
                <a:cs typeface="+mn-cs"/>
              </a:defRPr>
            </a:lvl1pPr>
          </a:lstStyle>
          <a:p>
            <a:pPr>
              <a:defRPr/>
            </a:pPr>
            <a:endParaRPr lang="en-US"/>
          </a:p>
        </p:txBody>
      </p:sp>
      <p:sp>
        <p:nvSpPr>
          <p:cNvPr id="1030" name="Rectangle 6">
            <a:extLst>
              <a:ext uri="{FF2B5EF4-FFF2-40B4-BE49-F238E27FC236}">
                <a16:creationId xmlns:a16="http://schemas.microsoft.com/office/drawing/2014/main" id="{64210CBC-7435-41DE-8F14-81CC9DB849EF}"/>
              </a:ext>
            </a:extLst>
          </p:cNvPr>
          <p:cNvSpPr>
            <a:spLocks noGrp="1" noChangeArrowheads="1"/>
          </p:cNvSpPr>
          <p:nvPr>
            <p:ph type="sldNum" sz="quarter" idx="4"/>
          </p:nvPr>
        </p:nvSpPr>
        <p:spPr bwMode="auto">
          <a:xfrm>
            <a:off x="26206450" y="25012650"/>
            <a:ext cx="76200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2090" tIns="181047" rIns="362090" bIns="181047" numCol="1" anchor="t" anchorCtr="0" compatLnSpc="1">
            <a:prstTxWarp prst="textNoShape">
              <a:avLst/>
            </a:prstTxWarp>
          </a:bodyPr>
          <a:lstStyle>
            <a:lvl1pPr algn="r" defTabSz="4028682">
              <a:defRPr sz="5667" b="0">
                <a:solidFill>
                  <a:schemeClr val="tx1"/>
                </a:solidFill>
                <a:latin typeface="Times New Roman" panose="02020603050405020304" pitchFamily="18" charset="0"/>
              </a:defRPr>
            </a:lvl1pPr>
          </a:lstStyle>
          <a:p>
            <a:pPr>
              <a:defRPr/>
            </a:pPr>
            <a:fld id="{1811BFA5-4551-49CD-92FD-30EA27BE7BD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4027488" rtl="0" eaLnBrk="0" fontAlgn="base" hangingPunct="0">
        <a:spcBef>
          <a:spcPct val="0"/>
        </a:spcBef>
        <a:spcAft>
          <a:spcPct val="0"/>
        </a:spcAft>
        <a:defRPr sz="19600">
          <a:solidFill>
            <a:schemeClr val="tx2"/>
          </a:solidFill>
          <a:latin typeface="+mj-lt"/>
          <a:ea typeface="ＭＳ Ｐゴシック" charset="0"/>
          <a:cs typeface="ＭＳ Ｐゴシック" charset="0"/>
        </a:defRPr>
      </a:lvl1pPr>
      <a:lvl2pPr algn="ctr" defTabSz="4027488" rtl="0" eaLnBrk="0" fontAlgn="base" hangingPunct="0">
        <a:spcBef>
          <a:spcPct val="0"/>
        </a:spcBef>
        <a:spcAft>
          <a:spcPct val="0"/>
        </a:spcAft>
        <a:defRPr sz="19600">
          <a:solidFill>
            <a:schemeClr val="tx2"/>
          </a:solidFill>
          <a:latin typeface="Times New Roman" pitchFamily="18" charset="0"/>
          <a:ea typeface="ＭＳ Ｐゴシック" charset="0"/>
          <a:cs typeface="ＭＳ Ｐゴシック" charset="0"/>
        </a:defRPr>
      </a:lvl2pPr>
      <a:lvl3pPr algn="ctr" defTabSz="4027488" rtl="0" eaLnBrk="0" fontAlgn="base" hangingPunct="0">
        <a:spcBef>
          <a:spcPct val="0"/>
        </a:spcBef>
        <a:spcAft>
          <a:spcPct val="0"/>
        </a:spcAft>
        <a:defRPr sz="19600">
          <a:solidFill>
            <a:schemeClr val="tx2"/>
          </a:solidFill>
          <a:latin typeface="Times New Roman" pitchFamily="18" charset="0"/>
          <a:ea typeface="ＭＳ Ｐゴシック" charset="0"/>
          <a:cs typeface="ＭＳ Ｐゴシック" charset="0"/>
        </a:defRPr>
      </a:lvl3pPr>
      <a:lvl4pPr algn="ctr" defTabSz="4027488" rtl="0" eaLnBrk="0" fontAlgn="base" hangingPunct="0">
        <a:spcBef>
          <a:spcPct val="0"/>
        </a:spcBef>
        <a:spcAft>
          <a:spcPct val="0"/>
        </a:spcAft>
        <a:defRPr sz="19600">
          <a:solidFill>
            <a:schemeClr val="tx2"/>
          </a:solidFill>
          <a:latin typeface="Times New Roman" pitchFamily="18" charset="0"/>
          <a:ea typeface="ＭＳ Ｐゴシック" charset="0"/>
          <a:cs typeface="ＭＳ Ｐゴシック" charset="0"/>
        </a:defRPr>
      </a:lvl4pPr>
      <a:lvl5pPr algn="ctr" defTabSz="4027488" rtl="0" eaLnBrk="0" fontAlgn="base" hangingPunct="0">
        <a:spcBef>
          <a:spcPct val="0"/>
        </a:spcBef>
        <a:spcAft>
          <a:spcPct val="0"/>
        </a:spcAft>
        <a:defRPr sz="19600">
          <a:solidFill>
            <a:schemeClr val="tx2"/>
          </a:solidFill>
          <a:latin typeface="Times New Roman" pitchFamily="18" charset="0"/>
          <a:ea typeface="ＭＳ Ｐゴシック" charset="0"/>
          <a:cs typeface="ＭＳ Ｐゴシック" charset="0"/>
        </a:defRPr>
      </a:lvl5pPr>
      <a:lvl6pPr marL="423312" algn="ctr" defTabSz="4028815" rtl="0" eaLnBrk="0" fontAlgn="base" hangingPunct="0">
        <a:spcBef>
          <a:spcPct val="0"/>
        </a:spcBef>
        <a:spcAft>
          <a:spcPct val="0"/>
        </a:spcAft>
        <a:defRPr sz="19666">
          <a:solidFill>
            <a:schemeClr val="tx2"/>
          </a:solidFill>
          <a:latin typeface="Times New Roman" pitchFamily="18" charset="0"/>
        </a:defRPr>
      </a:lvl6pPr>
      <a:lvl7pPr marL="846625" algn="ctr" defTabSz="4028815" rtl="0" eaLnBrk="0" fontAlgn="base" hangingPunct="0">
        <a:spcBef>
          <a:spcPct val="0"/>
        </a:spcBef>
        <a:spcAft>
          <a:spcPct val="0"/>
        </a:spcAft>
        <a:defRPr sz="19666">
          <a:solidFill>
            <a:schemeClr val="tx2"/>
          </a:solidFill>
          <a:latin typeface="Times New Roman" pitchFamily="18" charset="0"/>
        </a:defRPr>
      </a:lvl7pPr>
      <a:lvl8pPr marL="1269936" algn="ctr" defTabSz="4028815" rtl="0" eaLnBrk="0" fontAlgn="base" hangingPunct="0">
        <a:spcBef>
          <a:spcPct val="0"/>
        </a:spcBef>
        <a:spcAft>
          <a:spcPct val="0"/>
        </a:spcAft>
        <a:defRPr sz="19666">
          <a:solidFill>
            <a:schemeClr val="tx2"/>
          </a:solidFill>
          <a:latin typeface="Times New Roman" pitchFamily="18" charset="0"/>
        </a:defRPr>
      </a:lvl8pPr>
      <a:lvl9pPr marL="1693249" algn="ctr" defTabSz="4028815" rtl="0" eaLnBrk="0" fontAlgn="base" hangingPunct="0">
        <a:spcBef>
          <a:spcPct val="0"/>
        </a:spcBef>
        <a:spcAft>
          <a:spcPct val="0"/>
        </a:spcAft>
        <a:defRPr sz="19666">
          <a:solidFill>
            <a:schemeClr val="tx2"/>
          </a:solidFill>
          <a:latin typeface="Times New Roman" pitchFamily="18" charset="0"/>
        </a:defRPr>
      </a:lvl9pPr>
    </p:titleStyle>
    <p:bodyStyle>
      <a:lvl1pPr marL="1504950" indent="-1504950" algn="l" defTabSz="4027488" rtl="0" eaLnBrk="0" fontAlgn="base" hangingPunct="0">
        <a:spcBef>
          <a:spcPct val="20000"/>
        </a:spcBef>
        <a:spcAft>
          <a:spcPct val="0"/>
        </a:spcAft>
        <a:buChar char="•"/>
        <a:defRPr sz="13400">
          <a:solidFill>
            <a:schemeClr val="tx1"/>
          </a:solidFill>
          <a:latin typeface="+mn-lt"/>
          <a:ea typeface="ＭＳ Ｐゴシック" charset="0"/>
          <a:cs typeface="ＭＳ Ｐゴシック" charset="0"/>
        </a:defRPr>
      </a:lvl1pPr>
      <a:lvl2pPr marL="3268663" indent="-1258888" algn="l" defTabSz="4027488" rtl="0" eaLnBrk="0" fontAlgn="base" hangingPunct="0">
        <a:spcBef>
          <a:spcPct val="20000"/>
        </a:spcBef>
        <a:spcAft>
          <a:spcPct val="0"/>
        </a:spcAft>
        <a:buChar char="–"/>
        <a:defRPr sz="12200">
          <a:solidFill>
            <a:schemeClr val="tx1"/>
          </a:solidFill>
          <a:latin typeface="+mn-lt"/>
          <a:ea typeface="ＭＳ Ｐゴシック" charset="0"/>
        </a:defRPr>
      </a:lvl2pPr>
      <a:lvl3pPr marL="5024438" indent="-993775" algn="l" defTabSz="4027488" rtl="0" eaLnBrk="0" fontAlgn="base" hangingPunct="0">
        <a:spcBef>
          <a:spcPct val="20000"/>
        </a:spcBef>
        <a:spcAft>
          <a:spcPct val="0"/>
        </a:spcAft>
        <a:buChar char="•"/>
        <a:defRPr sz="10200">
          <a:solidFill>
            <a:schemeClr val="tx1"/>
          </a:solidFill>
          <a:latin typeface="+mn-lt"/>
          <a:ea typeface="ＭＳ Ｐゴシック" charset="0"/>
        </a:defRPr>
      </a:lvl3pPr>
      <a:lvl4pPr marL="7042150" indent="-1014413" algn="l" defTabSz="4027488" rtl="0" eaLnBrk="0" fontAlgn="base" hangingPunct="0">
        <a:spcBef>
          <a:spcPct val="20000"/>
        </a:spcBef>
        <a:spcAft>
          <a:spcPct val="0"/>
        </a:spcAft>
        <a:buChar char="–"/>
        <a:defRPr sz="8500">
          <a:solidFill>
            <a:schemeClr val="tx1"/>
          </a:solidFill>
          <a:latin typeface="+mn-lt"/>
          <a:ea typeface="ＭＳ Ｐゴシック" charset="0"/>
        </a:defRPr>
      </a:lvl4pPr>
      <a:lvl5pPr marL="9043988" indent="-998538" algn="l" defTabSz="4027488" rtl="0" eaLnBrk="0" fontAlgn="base" hangingPunct="0">
        <a:spcBef>
          <a:spcPct val="20000"/>
        </a:spcBef>
        <a:spcAft>
          <a:spcPct val="0"/>
        </a:spcAft>
        <a:buChar char="»"/>
        <a:defRPr sz="8500">
          <a:solidFill>
            <a:schemeClr val="tx1"/>
          </a:solidFill>
          <a:latin typeface="+mn-lt"/>
          <a:ea typeface="ＭＳ Ｐゴシック" charset="0"/>
        </a:defRPr>
      </a:lvl5pPr>
      <a:lvl6pPr marL="9468670" indent="-1000958" algn="l" defTabSz="4028815" rtl="0" eaLnBrk="0" fontAlgn="base" hangingPunct="0">
        <a:spcBef>
          <a:spcPct val="20000"/>
        </a:spcBef>
        <a:spcAft>
          <a:spcPct val="0"/>
        </a:spcAft>
        <a:buChar char="»"/>
        <a:defRPr sz="8555">
          <a:solidFill>
            <a:schemeClr val="tx1"/>
          </a:solidFill>
          <a:latin typeface="+mn-lt"/>
        </a:defRPr>
      </a:lvl6pPr>
      <a:lvl7pPr marL="9891982" indent="-1000958" algn="l" defTabSz="4028815" rtl="0" eaLnBrk="0" fontAlgn="base" hangingPunct="0">
        <a:spcBef>
          <a:spcPct val="20000"/>
        </a:spcBef>
        <a:spcAft>
          <a:spcPct val="0"/>
        </a:spcAft>
        <a:buChar char="»"/>
        <a:defRPr sz="8555">
          <a:solidFill>
            <a:schemeClr val="tx1"/>
          </a:solidFill>
          <a:latin typeface="+mn-lt"/>
        </a:defRPr>
      </a:lvl7pPr>
      <a:lvl8pPr marL="10315295" indent="-1000958" algn="l" defTabSz="4028815" rtl="0" eaLnBrk="0" fontAlgn="base" hangingPunct="0">
        <a:spcBef>
          <a:spcPct val="20000"/>
        </a:spcBef>
        <a:spcAft>
          <a:spcPct val="0"/>
        </a:spcAft>
        <a:buChar char="»"/>
        <a:defRPr sz="8555">
          <a:solidFill>
            <a:schemeClr val="tx1"/>
          </a:solidFill>
          <a:latin typeface="+mn-lt"/>
        </a:defRPr>
      </a:lvl8pPr>
      <a:lvl9pPr marL="10738607" indent="-1000958" algn="l" defTabSz="4028815" rtl="0" eaLnBrk="0" fontAlgn="base" hangingPunct="0">
        <a:spcBef>
          <a:spcPct val="20000"/>
        </a:spcBef>
        <a:spcAft>
          <a:spcPct val="0"/>
        </a:spcAft>
        <a:buChar char="»"/>
        <a:defRPr sz="8555">
          <a:solidFill>
            <a:schemeClr val="tx1"/>
          </a:solidFill>
          <a:latin typeface="+mn-lt"/>
        </a:defRPr>
      </a:lvl9pPr>
    </p:bodyStyle>
    <p:otherStyle>
      <a:defPPr>
        <a:defRPr lang="en-US"/>
      </a:defPPr>
      <a:lvl1pPr marL="0" algn="l" defTabSz="846625" rtl="0" eaLnBrk="1" latinLnBrk="0" hangingPunct="1">
        <a:defRPr sz="1667" kern="1200">
          <a:solidFill>
            <a:schemeClr val="tx1"/>
          </a:solidFill>
          <a:latin typeface="+mn-lt"/>
          <a:ea typeface="+mn-ea"/>
          <a:cs typeface="+mn-cs"/>
        </a:defRPr>
      </a:lvl1pPr>
      <a:lvl2pPr marL="423312" algn="l" defTabSz="846625" rtl="0" eaLnBrk="1" latinLnBrk="0" hangingPunct="1">
        <a:defRPr sz="1667" kern="1200">
          <a:solidFill>
            <a:schemeClr val="tx1"/>
          </a:solidFill>
          <a:latin typeface="+mn-lt"/>
          <a:ea typeface="+mn-ea"/>
          <a:cs typeface="+mn-cs"/>
        </a:defRPr>
      </a:lvl2pPr>
      <a:lvl3pPr marL="846625" algn="l" defTabSz="846625" rtl="0" eaLnBrk="1" latinLnBrk="0" hangingPunct="1">
        <a:defRPr sz="1667" kern="1200">
          <a:solidFill>
            <a:schemeClr val="tx1"/>
          </a:solidFill>
          <a:latin typeface="+mn-lt"/>
          <a:ea typeface="+mn-ea"/>
          <a:cs typeface="+mn-cs"/>
        </a:defRPr>
      </a:lvl3pPr>
      <a:lvl4pPr marL="1269936" algn="l" defTabSz="846625" rtl="0" eaLnBrk="1" latinLnBrk="0" hangingPunct="1">
        <a:defRPr sz="1667" kern="1200">
          <a:solidFill>
            <a:schemeClr val="tx1"/>
          </a:solidFill>
          <a:latin typeface="+mn-lt"/>
          <a:ea typeface="+mn-ea"/>
          <a:cs typeface="+mn-cs"/>
        </a:defRPr>
      </a:lvl4pPr>
      <a:lvl5pPr marL="1693249" algn="l" defTabSz="846625" rtl="0" eaLnBrk="1" latinLnBrk="0" hangingPunct="1">
        <a:defRPr sz="1667" kern="1200">
          <a:solidFill>
            <a:schemeClr val="tx1"/>
          </a:solidFill>
          <a:latin typeface="+mn-lt"/>
          <a:ea typeface="+mn-ea"/>
          <a:cs typeface="+mn-cs"/>
        </a:defRPr>
      </a:lvl5pPr>
      <a:lvl6pPr marL="2116561" algn="l" defTabSz="846625" rtl="0" eaLnBrk="1" latinLnBrk="0" hangingPunct="1">
        <a:defRPr sz="1667" kern="1200">
          <a:solidFill>
            <a:schemeClr val="tx1"/>
          </a:solidFill>
          <a:latin typeface="+mn-lt"/>
          <a:ea typeface="+mn-ea"/>
          <a:cs typeface="+mn-cs"/>
        </a:defRPr>
      </a:lvl6pPr>
      <a:lvl7pPr marL="2539873" algn="l" defTabSz="846625" rtl="0" eaLnBrk="1" latinLnBrk="0" hangingPunct="1">
        <a:defRPr sz="1667" kern="1200">
          <a:solidFill>
            <a:schemeClr val="tx1"/>
          </a:solidFill>
          <a:latin typeface="+mn-lt"/>
          <a:ea typeface="+mn-ea"/>
          <a:cs typeface="+mn-cs"/>
        </a:defRPr>
      </a:lvl7pPr>
      <a:lvl8pPr marL="2963185" algn="l" defTabSz="846625" rtl="0" eaLnBrk="1" latinLnBrk="0" hangingPunct="1">
        <a:defRPr sz="1667" kern="1200">
          <a:solidFill>
            <a:schemeClr val="tx1"/>
          </a:solidFill>
          <a:latin typeface="+mn-lt"/>
          <a:ea typeface="+mn-ea"/>
          <a:cs typeface="+mn-cs"/>
        </a:defRPr>
      </a:lvl8pPr>
      <a:lvl9pPr marL="3386497" algn="l" defTabSz="846625" rtl="0" eaLnBrk="1" latinLnBrk="0" hangingPunct="1">
        <a:defRPr sz="1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image" Target="../media/image6.jpeg"/><Relationship Id="rId2" Type="http://schemas.openxmlformats.org/officeDocument/2006/relationships/image" Target="../media/image1.jpg"/><Relationship Id="rId16"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image" Target="../media/image5.jpeg"/><Relationship Id="rId5" Type="http://schemas.openxmlformats.org/officeDocument/2006/relationships/diagramData" Target="../diagrams/data1.xml"/><Relationship Id="rId15" Type="http://schemas.openxmlformats.org/officeDocument/2006/relationships/chart" Target="../charts/chart2.xml"/><Relationship Id="rId10" Type="http://schemas.openxmlformats.org/officeDocument/2006/relationships/image" Target="../media/image4.jpeg"/><Relationship Id="rId4" Type="http://schemas.openxmlformats.org/officeDocument/2006/relationships/image" Target="../media/image3.jpeg"/><Relationship Id="rId9" Type="http://schemas.microsoft.com/office/2007/relationships/diagramDrawing" Target="../diagrams/drawing1.xml"/><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7" descr="Vermont Agency of Transportation Research Program logo">
            <a:extLst>
              <a:ext uri="{FF2B5EF4-FFF2-40B4-BE49-F238E27FC236}">
                <a16:creationId xmlns:a16="http://schemas.microsoft.com/office/drawing/2014/main" id="{ABDB36C5-B185-CCA4-2335-D5024D7F0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349250" y="1080189"/>
            <a:ext cx="7013573" cy="21840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34" name="Text Box 2">
            <a:extLst>
              <a:ext uri="{FF2B5EF4-FFF2-40B4-BE49-F238E27FC236}">
                <a16:creationId xmlns:a16="http://schemas.microsoft.com/office/drawing/2014/main" id="{81BD664D-A1CB-4B36-9C44-2D603F27442D}"/>
              </a:ext>
            </a:extLst>
          </p:cNvPr>
          <p:cNvSpPr txBox="1">
            <a:spLocks noChangeArrowheads="1"/>
          </p:cNvSpPr>
          <p:nvPr/>
        </p:nvSpPr>
        <p:spPr bwMode="auto">
          <a:xfrm>
            <a:off x="7239000" y="665203"/>
            <a:ext cx="21945600" cy="3070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23317" tIns="423317" rIns="423317" bIns="423317" anchor="ctr" anchorCtr="0">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defRPr/>
            </a:pPr>
            <a:r>
              <a:rPr lang="en-US" sz="7200" b="0">
                <a:solidFill>
                  <a:srgbClr val="007934"/>
                </a:solidFill>
                <a:latin typeface="Franklin Gothic Demi" panose="020B0703020102020204" pitchFamily="34" charset="0"/>
                <a:cs typeface="Calibri" charset="0"/>
              </a:rPr>
              <a:t>Development of Cost-Effective Rapid-Setting Concrete for Improved Bridge Joint Performance</a:t>
            </a:r>
            <a:endParaRPr lang="en-US" sz="7200" b="0" dirty="0">
              <a:solidFill>
                <a:srgbClr val="007934"/>
              </a:solidFill>
              <a:latin typeface="Franklin Gothic Demi" panose="020B0703020102020204" pitchFamily="34" charset="0"/>
              <a:cs typeface="Calibri" charset="0"/>
            </a:endParaRPr>
          </a:p>
        </p:txBody>
      </p:sp>
      <p:pic>
        <p:nvPicPr>
          <p:cNvPr id="5" name="Picture Placeholder 4" descr="A blue text on a black background&#10;&#10;Description automatically generated">
            <a:extLst>
              <a:ext uri="{FF2B5EF4-FFF2-40B4-BE49-F238E27FC236}">
                <a16:creationId xmlns:a16="http://schemas.microsoft.com/office/drawing/2014/main" id="{A32D7C8F-7C4B-33C8-4812-659C3697217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270200" y="1219200"/>
            <a:ext cx="7829955" cy="2184073"/>
          </a:xfrm>
        </p:spPr>
      </p:pic>
      <p:sp>
        <p:nvSpPr>
          <p:cNvPr id="1037" name="Text Box 96">
            <a:extLst>
              <a:ext uri="{FF2B5EF4-FFF2-40B4-BE49-F238E27FC236}">
                <a16:creationId xmlns:a16="http://schemas.microsoft.com/office/drawing/2014/main" id="{D4BC6073-C45C-4C77-8F99-086584D34C9F}"/>
              </a:ext>
            </a:extLst>
          </p:cNvPr>
          <p:cNvSpPr txBox="1">
            <a:spLocks noChangeArrowheads="1"/>
          </p:cNvSpPr>
          <p:nvPr/>
        </p:nvSpPr>
        <p:spPr bwMode="auto">
          <a:xfrm>
            <a:off x="301625" y="3959672"/>
            <a:ext cx="34683700" cy="1069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88012" tIns="41912" rIns="388012" bIns="41912">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defRPr/>
            </a:pPr>
            <a:r>
              <a:rPr lang="en-US" sz="3200" dirty="0">
                <a:solidFill>
                  <a:schemeClr val="tx1"/>
                </a:solidFill>
                <a:latin typeface="Arial" panose="020B0604020202020204" pitchFamily="34" charset="0"/>
                <a:cs typeface="Arial" panose="020B0604020202020204" pitchFamily="34" charset="0"/>
              </a:rPr>
              <a:t>Eshan V. Dave, Jo E. Sias, Saeed (Yashar) Eftekhar Azam, Spencer McKinnon</a:t>
            </a:r>
          </a:p>
          <a:p>
            <a:pPr algn="ctr">
              <a:defRPr/>
            </a:pPr>
            <a:r>
              <a:rPr lang="en-US" sz="3200" dirty="0">
                <a:solidFill>
                  <a:schemeClr val="tx1"/>
                </a:solidFill>
                <a:latin typeface="Arial" panose="020B0604020202020204" pitchFamily="34" charset="0"/>
                <a:cs typeface="Arial" panose="020B0604020202020204" pitchFamily="34" charset="0"/>
              </a:rPr>
              <a:t>Department of Civil and Environmental Engineering, University of New Hampshire </a:t>
            </a:r>
          </a:p>
        </p:txBody>
      </p:sp>
      <p:sp>
        <p:nvSpPr>
          <p:cNvPr id="1038" name="Text Box 3">
            <a:extLst>
              <a:ext uri="{FF2B5EF4-FFF2-40B4-BE49-F238E27FC236}">
                <a16:creationId xmlns:a16="http://schemas.microsoft.com/office/drawing/2014/main" id="{C112D23D-7067-4727-A9A8-1F3AAA23491D}"/>
              </a:ext>
            </a:extLst>
          </p:cNvPr>
          <p:cNvSpPr txBox="1">
            <a:spLocks noChangeArrowheads="1"/>
          </p:cNvSpPr>
          <p:nvPr/>
        </p:nvSpPr>
        <p:spPr bwMode="auto">
          <a:xfrm>
            <a:off x="301625" y="5865902"/>
            <a:ext cx="17452975" cy="9071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423317" tIns="41912" rIns="211659" bIns="41912">
            <a:spAutoFit/>
          </a:bodyPr>
          <a:lstStyle>
            <a:lvl1pPr defTabSz="908050">
              <a:tabLst>
                <a:tab pos="914400" algn="l"/>
              </a:tabLst>
              <a:defRPr sz="3300" b="1">
                <a:solidFill>
                  <a:srgbClr val="003399"/>
                </a:solidFill>
                <a:latin typeface="Arial" pitchFamily="34" charset="0"/>
                <a:ea typeface="ＭＳ Ｐゴシック" pitchFamily="34" charset="-128"/>
              </a:defRPr>
            </a:lvl1pPr>
            <a:lvl2pPr marL="742950" indent="-285750" defTabSz="908050">
              <a:tabLst>
                <a:tab pos="914400" algn="l"/>
              </a:tabLst>
              <a:defRPr sz="3300" b="1">
                <a:solidFill>
                  <a:srgbClr val="003399"/>
                </a:solidFill>
                <a:latin typeface="Arial" pitchFamily="34" charset="0"/>
                <a:ea typeface="ＭＳ Ｐゴシック" pitchFamily="34" charset="-128"/>
              </a:defRPr>
            </a:lvl2pPr>
            <a:lvl3pPr marL="1143000" indent="-228600" defTabSz="908050">
              <a:tabLst>
                <a:tab pos="914400" algn="l"/>
              </a:tabLst>
              <a:defRPr sz="3300" b="1">
                <a:solidFill>
                  <a:srgbClr val="003399"/>
                </a:solidFill>
                <a:latin typeface="Arial" pitchFamily="34" charset="0"/>
                <a:ea typeface="ＭＳ Ｐゴシック" pitchFamily="34" charset="-128"/>
              </a:defRPr>
            </a:lvl3pPr>
            <a:lvl4pPr marL="1600200" indent="-228600" defTabSz="908050">
              <a:tabLst>
                <a:tab pos="914400" algn="l"/>
              </a:tabLst>
              <a:defRPr sz="3300" b="1">
                <a:solidFill>
                  <a:srgbClr val="003399"/>
                </a:solidFill>
                <a:latin typeface="Arial" pitchFamily="34" charset="0"/>
                <a:ea typeface="ＭＳ Ｐゴシック" pitchFamily="34" charset="-128"/>
              </a:defRPr>
            </a:lvl4pPr>
            <a:lvl5pPr marL="2057400" indent="-228600" defTabSz="908050">
              <a:tabLst>
                <a:tab pos="914400" algn="l"/>
              </a:tabLst>
              <a:defRPr sz="3300" b="1">
                <a:solidFill>
                  <a:srgbClr val="003399"/>
                </a:solidFill>
                <a:latin typeface="Arial" pitchFamily="34" charset="0"/>
                <a:ea typeface="ＭＳ Ｐゴシック" pitchFamily="34" charset="-128"/>
              </a:defRPr>
            </a:lvl5pPr>
            <a:lvl6pPr marL="25146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6pPr>
            <a:lvl7pPr marL="29718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7pPr>
            <a:lvl8pPr marL="34290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8pPr>
            <a:lvl9pPr marL="38862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9pPr>
          </a:lstStyle>
          <a:p>
            <a:pPr>
              <a:defRPr/>
            </a:pPr>
            <a:r>
              <a:rPr lang="en-US" altLang="en-US" sz="5200" b="0" dirty="0">
                <a:solidFill>
                  <a:srgbClr val="007934"/>
                </a:solidFill>
                <a:latin typeface="Franklin Gothic Demi" panose="020B0703020102020204" pitchFamily="34" charset="0"/>
                <a:cs typeface="Arial" panose="020B0604020202020204" pitchFamily="34" charset="0"/>
              </a:rPr>
              <a:t>Research Need and Problem Statement</a:t>
            </a:r>
          </a:p>
          <a:p>
            <a:pPr>
              <a:spcBef>
                <a:spcPct val="25000"/>
              </a:spcBef>
              <a:defRPr/>
            </a:pPr>
            <a:r>
              <a:rPr lang="en-US" altLang="en-US" sz="3800" b="0" dirty="0">
                <a:solidFill>
                  <a:schemeClr val="tx1"/>
                </a:solidFill>
                <a:cs typeface="Arial" panose="020B0604020202020204" pitchFamily="34" charset="0"/>
              </a:rPr>
              <a:t>Field placed rapid setting concrete (RSC) connections are often considered “weak links” in accelerated bridge construction (ABC).</a:t>
            </a:r>
          </a:p>
          <a:p>
            <a:pPr>
              <a:spcBef>
                <a:spcPct val="25000"/>
              </a:spcBef>
              <a:defRPr/>
            </a:pPr>
            <a:r>
              <a:rPr lang="en-US" altLang="en-US" sz="3800" b="0" dirty="0">
                <a:solidFill>
                  <a:schemeClr val="tx1"/>
                </a:solidFill>
                <a:cs typeface="Arial" panose="020B0604020202020204" pitchFamily="34" charset="0"/>
              </a:rPr>
              <a:t>Current specification for RSC are usually fully </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performance based. Standardized mix designs </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or hybrid performance and proportion-based </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designs can improve economics.</a:t>
            </a:r>
          </a:p>
          <a:p>
            <a:pPr>
              <a:spcBef>
                <a:spcPct val="25000"/>
              </a:spcBef>
              <a:defRPr/>
            </a:pPr>
            <a:r>
              <a:rPr lang="en-US" altLang="en-US" sz="3800" b="0" dirty="0">
                <a:solidFill>
                  <a:schemeClr val="tx1"/>
                </a:solidFill>
                <a:cs typeface="Arial" panose="020B0604020202020204" pitchFamily="34" charset="0"/>
              </a:rPr>
              <a:t>There is a lack of previous studies that have</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conducted durability testing on RSC used in</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ABC connections.</a:t>
            </a:r>
          </a:p>
          <a:p>
            <a:pPr>
              <a:spcBef>
                <a:spcPct val="25000"/>
              </a:spcBef>
              <a:defRPr/>
            </a:pPr>
            <a:r>
              <a:rPr lang="en-US" altLang="en-US" sz="3800" b="0" dirty="0">
                <a:solidFill>
                  <a:schemeClr val="tx1"/>
                </a:solidFill>
                <a:cs typeface="Arial" panose="020B0604020202020204" pitchFamily="34" charset="0"/>
              </a:rPr>
              <a:t>Due to durability concerns of RSC, </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membranes and bituminous overlays are </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currently required on VAOT ABC projects, </a:t>
            </a:r>
            <a:br>
              <a:rPr lang="en-US" altLang="en-US" sz="3800" b="0" dirty="0">
                <a:solidFill>
                  <a:schemeClr val="tx1"/>
                </a:solidFill>
                <a:cs typeface="Arial" panose="020B0604020202020204" pitchFamily="34" charset="0"/>
              </a:rPr>
            </a:br>
            <a:r>
              <a:rPr lang="en-US" altLang="en-US" sz="3800" b="0" dirty="0">
                <a:solidFill>
                  <a:schemeClr val="tx1"/>
                </a:solidFill>
                <a:cs typeface="Arial" panose="020B0604020202020204" pitchFamily="34" charset="0"/>
              </a:rPr>
              <a:t>these increase construction and maintenance costs.</a:t>
            </a:r>
          </a:p>
        </p:txBody>
      </p:sp>
      <p:sp>
        <p:nvSpPr>
          <p:cNvPr id="1039" name="Text Box 126">
            <a:extLst>
              <a:ext uri="{FF2B5EF4-FFF2-40B4-BE49-F238E27FC236}">
                <a16:creationId xmlns:a16="http://schemas.microsoft.com/office/drawing/2014/main" id="{46D0081D-3E87-4FDE-AFDF-FC7453D66691}"/>
              </a:ext>
            </a:extLst>
          </p:cNvPr>
          <p:cNvSpPr txBox="1">
            <a:spLocks noChangeArrowheads="1"/>
          </p:cNvSpPr>
          <p:nvPr/>
        </p:nvSpPr>
        <p:spPr bwMode="auto">
          <a:xfrm>
            <a:off x="10210804" y="12426564"/>
            <a:ext cx="8153396" cy="174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88012" tIns="41912" rIns="388012" bIns="41912">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defRPr/>
            </a:pPr>
            <a:r>
              <a:rPr lang="en-US" sz="3400" dirty="0">
                <a:solidFill>
                  <a:schemeClr val="tx1"/>
                </a:solidFill>
                <a:latin typeface="Arial" panose="020B0604020202020204" pitchFamily="34" charset="0"/>
                <a:cs typeface="Arial" panose="020B0604020202020204" pitchFamily="34" charset="0"/>
              </a:rPr>
              <a:t>Figure 1. </a:t>
            </a:r>
            <a:r>
              <a:rPr lang="en-US" sz="3600" dirty="0">
                <a:solidFill>
                  <a:schemeClr val="tx1"/>
                </a:solidFill>
                <a:latin typeface="Arial" panose="020B0604020202020204" pitchFamily="34" charset="0"/>
                <a:cs typeface="Arial" panose="020B0604020202020204" pitchFamily="34" charset="0"/>
              </a:rPr>
              <a:t>Accelerated Bridge Construction with Field Placed RSC Connections.</a:t>
            </a:r>
            <a:endParaRPr lang="en-US" sz="3400" dirty="0">
              <a:solidFill>
                <a:schemeClr val="tx1"/>
              </a:solidFill>
              <a:latin typeface="Arial" panose="020B0604020202020204" pitchFamily="34" charset="0"/>
              <a:cs typeface="Arial" panose="020B0604020202020204" pitchFamily="34" charset="0"/>
            </a:endParaRPr>
          </a:p>
        </p:txBody>
      </p:sp>
      <p:sp>
        <p:nvSpPr>
          <p:cNvPr id="1043" name="Text Box 304">
            <a:extLst>
              <a:ext uri="{FF2B5EF4-FFF2-40B4-BE49-F238E27FC236}">
                <a16:creationId xmlns:a16="http://schemas.microsoft.com/office/drawing/2014/main" id="{CBD278E6-51F0-4483-9EC4-22DFB445CE73}"/>
              </a:ext>
            </a:extLst>
          </p:cNvPr>
          <p:cNvSpPr txBox="1">
            <a:spLocks noChangeArrowheads="1"/>
          </p:cNvSpPr>
          <p:nvPr/>
        </p:nvSpPr>
        <p:spPr bwMode="auto">
          <a:xfrm>
            <a:off x="263521" y="15037495"/>
            <a:ext cx="16891006" cy="512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423317" tIns="41912" rIns="211659" bIns="41912">
            <a:spAutoFit/>
          </a:bodyPr>
          <a:lstStyle>
            <a:lvl1pPr defTabSz="908050">
              <a:tabLst>
                <a:tab pos="914400" algn="l"/>
              </a:tabLst>
              <a:defRPr sz="3300" b="1">
                <a:solidFill>
                  <a:srgbClr val="003399"/>
                </a:solidFill>
                <a:latin typeface="Arial" pitchFamily="34" charset="0"/>
                <a:ea typeface="ＭＳ Ｐゴシック" pitchFamily="34" charset="-128"/>
              </a:defRPr>
            </a:lvl1pPr>
            <a:lvl2pPr marL="742950" indent="-285750" defTabSz="908050">
              <a:tabLst>
                <a:tab pos="914400" algn="l"/>
              </a:tabLst>
              <a:defRPr sz="3300" b="1">
                <a:solidFill>
                  <a:srgbClr val="003399"/>
                </a:solidFill>
                <a:latin typeface="Arial" pitchFamily="34" charset="0"/>
                <a:ea typeface="ＭＳ Ｐゴシック" pitchFamily="34" charset="-128"/>
              </a:defRPr>
            </a:lvl2pPr>
            <a:lvl3pPr marL="1143000" indent="-228600" defTabSz="908050">
              <a:tabLst>
                <a:tab pos="914400" algn="l"/>
              </a:tabLst>
              <a:defRPr sz="3300" b="1">
                <a:solidFill>
                  <a:srgbClr val="003399"/>
                </a:solidFill>
                <a:latin typeface="Arial" pitchFamily="34" charset="0"/>
                <a:ea typeface="ＭＳ Ｐゴシック" pitchFamily="34" charset="-128"/>
              </a:defRPr>
            </a:lvl3pPr>
            <a:lvl4pPr marL="1600200" indent="-228600" defTabSz="908050">
              <a:tabLst>
                <a:tab pos="914400" algn="l"/>
              </a:tabLst>
              <a:defRPr sz="3300" b="1">
                <a:solidFill>
                  <a:srgbClr val="003399"/>
                </a:solidFill>
                <a:latin typeface="Arial" pitchFamily="34" charset="0"/>
                <a:ea typeface="ＭＳ Ｐゴシック" pitchFamily="34" charset="-128"/>
              </a:defRPr>
            </a:lvl4pPr>
            <a:lvl5pPr marL="2057400" indent="-228600" defTabSz="908050">
              <a:tabLst>
                <a:tab pos="914400" algn="l"/>
              </a:tabLst>
              <a:defRPr sz="3300" b="1">
                <a:solidFill>
                  <a:srgbClr val="003399"/>
                </a:solidFill>
                <a:latin typeface="Arial" pitchFamily="34" charset="0"/>
                <a:ea typeface="ＭＳ Ｐゴシック" pitchFamily="34" charset="-128"/>
              </a:defRPr>
            </a:lvl5pPr>
            <a:lvl6pPr marL="25146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6pPr>
            <a:lvl7pPr marL="29718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7pPr>
            <a:lvl8pPr marL="34290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8pPr>
            <a:lvl9pPr marL="38862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9pPr>
          </a:lstStyle>
          <a:p>
            <a:pPr>
              <a:defRPr/>
            </a:pPr>
            <a:r>
              <a:rPr lang="en-US" altLang="en-US" sz="5200" b="0" dirty="0">
                <a:solidFill>
                  <a:srgbClr val="007934"/>
                </a:solidFill>
                <a:latin typeface="Franklin Gothic Demi" panose="020B0703020102020204" pitchFamily="34" charset="0"/>
                <a:cs typeface="Arial" panose="020B0604020202020204" pitchFamily="34" charset="0"/>
              </a:rPr>
              <a:t>Methodology</a:t>
            </a:r>
          </a:p>
          <a:p>
            <a:pPr>
              <a:spcBef>
                <a:spcPct val="25000"/>
              </a:spcBef>
              <a:defRPr/>
            </a:pPr>
            <a:r>
              <a:rPr lang="en-US" altLang="en-US" sz="3800" b="0" dirty="0">
                <a:solidFill>
                  <a:schemeClr val="tx1"/>
                </a:solidFill>
                <a:cs typeface="Arial" panose="020B0604020202020204" pitchFamily="34" charset="0"/>
              </a:rPr>
              <a:t>A comprehensive state-of-the-art and state-of-the-art review was conducted, this was used to develop two phased experimental plans to assess durability of RSC used by VAOT in recent ABC projects and to develop a hybrid proportion and performance-based material specifications. Two phased laboratory experimentation was conducted (phase-I used partial factorial based on recently used RSC on VAOT projects and phase-II conducted a full-factorial evaluation. </a:t>
            </a:r>
          </a:p>
        </p:txBody>
      </p:sp>
      <p:sp>
        <p:nvSpPr>
          <p:cNvPr id="10" name="Text Box 126">
            <a:extLst>
              <a:ext uri="{FF2B5EF4-FFF2-40B4-BE49-F238E27FC236}">
                <a16:creationId xmlns:a16="http://schemas.microsoft.com/office/drawing/2014/main" id="{03AC9356-FE62-4C65-C3EF-232FFFBD39A4}"/>
              </a:ext>
            </a:extLst>
          </p:cNvPr>
          <p:cNvSpPr txBox="1">
            <a:spLocks noChangeArrowheads="1"/>
          </p:cNvSpPr>
          <p:nvPr/>
        </p:nvSpPr>
        <p:spPr bwMode="auto">
          <a:xfrm>
            <a:off x="977900" y="25955160"/>
            <a:ext cx="8699500" cy="6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88012" tIns="41912" rIns="388012" bIns="41912">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defRPr/>
            </a:pPr>
            <a:r>
              <a:rPr lang="en-US" sz="3400" dirty="0">
                <a:solidFill>
                  <a:schemeClr val="tx1"/>
                </a:solidFill>
                <a:latin typeface="Arial" panose="020B0604020202020204" pitchFamily="34" charset="0"/>
                <a:cs typeface="Arial" panose="020B0604020202020204" pitchFamily="34" charset="0"/>
              </a:rPr>
              <a:t>Figure 2. </a:t>
            </a:r>
            <a:r>
              <a:rPr lang="en-US" sz="3600" dirty="0">
                <a:solidFill>
                  <a:schemeClr val="tx1"/>
                </a:solidFill>
                <a:latin typeface="Arial" panose="020B0604020202020204" pitchFamily="34" charset="0"/>
                <a:cs typeface="Arial" panose="020B0604020202020204" pitchFamily="34" charset="0"/>
              </a:rPr>
              <a:t>Research Approach</a:t>
            </a:r>
            <a:endParaRPr lang="en-US" sz="3400" dirty="0">
              <a:solidFill>
                <a:schemeClr val="tx1"/>
              </a:solidFill>
              <a:latin typeface="Arial" panose="020B0604020202020204" pitchFamily="34" charset="0"/>
              <a:cs typeface="Arial" panose="020B0604020202020204" pitchFamily="34" charset="0"/>
            </a:endParaRPr>
          </a:p>
        </p:txBody>
      </p:sp>
      <p:sp>
        <p:nvSpPr>
          <p:cNvPr id="1046" name="Text Box 402">
            <a:extLst>
              <a:ext uri="{FF2B5EF4-FFF2-40B4-BE49-F238E27FC236}">
                <a16:creationId xmlns:a16="http://schemas.microsoft.com/office/drawing/2014/main" id="{2DF4B57F-FCA6-4EFE-BFDB-FFAF11950E01}"/>
              </a:ext>
            </a:extLst>
          </p:cNvPr>
          <p:cNvSpPr txBox="1">
            <a:spLocks noChangeArrowheads="1"/>
          </p:cNvSpPr>
          <p:nvPr/>
        </p:nvSpPr>
        <p:spPr bwMode="auto">
          <a:xfrm>
            <a:off x="19011900" y="5825831"/>
            <a:ext cx="17456150" cy="497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11659" tIns="41912" rIns="423317" bIns="41912">
            <a:spAutoFit/>
          </a:bodyPr>
          <a:lstStyle>
            <a:lvl1pPr defTabSz="908050">
              <a:tabLst>
                <a:tab pos="914400" algn="l"/>
              </a:tabLst>
              <a:defRPr sz="3300" b="1">
                <a:solidFill>
                  <a:srgbClr val="003399"/>
                </a:solidFill>
                <a:latin typeface="Arial" pitchFamily="34" charset="0"/>
                <a:ea typeface="ＭＳ Ｐゴシック" pitchFamily="34" charset="-128"/>
              </a:defRPr>
            </a:lvl1pPr>
            <a:lvl2pPr marL="742950" indent="-285750" defTabSz="908050">
              <a:tabLst>
                <a:tab pos="914400" algn="l"/>
              </a:tabLst>
              <a:defRPr sz="3300" b="1">
                <a:solidFill>
                  <a:srgbClr val="003399"/>
                </a:solidFill>
                <a:latin typeface="Arial" pitchFamily="34" charset="0"/>
                <a:ea typeface="ＭＳ Ｐゴシック" pitchFamily="34" charset="-128"/>
              </a:defRPr>
            </a:lvl2pPr>
            <a:lvl3pPr marL="1143000" indent="-228600" defTabSz="908050">
              <a:tabLst>
                <a:tab pos="914400" algn="l"/>
              </a:tabLst>
              <a:defRPr sz="3300" b="1">
                <a:solidFill>
                  <a:srgbClr val="003399"/>
                </a:solidFill>
                <a:latin typeface="Arial" pitchFamily="34" charset="0"/>
                <a:ea typeface="ＭＳ Ｐゴシック" pitchFamily="34" charset="-128"/>
              </a:defRPr>
            </a:lvl3pPr>
            <a:lvl4pPr marL="1600200" indent="-228600" defTabSz="908050">
              <a:tabLst>
                <a:tab pos="914400" algn="l"/>
              </a:tabLst>
              <a:defRPr sz="3300" b="1">
                <a:solidFill>
                  <a:srgbClr val="003399"/>
                </a:solidFill>
                <a:latin typeface="Arial" pitchFamily="34" charset="0"/>
                <a:ea typeface="ＭＳ Ｐゴシック" pitchFamily="34" charset="-128"/>
              </a:defRPr>
            </a:lvl4pPr>
            <a:lvl5pPr marL="2057400" indent="-228600" defTabSz="908050">
              <a:tabLst>
                <a:tab pos="914400" algn="l"/>
              </a:tabLst>
              <a:defRPr sz="3300" b="1">
                <a:solidFill>
                  <a:srgbClr val="003399"/>
                </a:solidFill>
                <a:latin typeface="Arial" pitchFamily="34" charset="0"/>
                <a:ea typeface="ＭＳ Ｐゴシック" pitchFamily="34" charset="-128"/>
              </a:defRPr>
            </a:lvl5pPr>
            <a:lvl6pPr marL="25146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6pPr>
            <a:lvl7pPr marL="29718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7pPr>
            <a:lvl8pPr marL="34290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8pPr>
            <a:lvl9pPr marL="3886200" indent="-228600" defTabSz="908050" eaLnBrk="0" fontAlgn="base" hangingPunct="0">
              <a:spcBef>
                <a:spcPct val="0"/>
              </a:spcBef>
              <a:spcAft>
                <a:spcPct val="0"/>
              </a:spcAft>
              <a:tabLst>
                <a:tab pos="914400" algn="l"/>
              </a:tabLst>
              <a:defRPr sz="3300" b="1">
                <a:solidFill>
                  <a:srgbClr val="003399"/>
                </a:solidFill>
                <a:latin typeface="Arial" pitchFamily="34" charset="0"/>
                <a:ea typeface="ＭＳ Ｐゴシック" pitchFamily="34" charset="-128"/>
              </a:defRPr>
            </a:lvl9pPr>
          </a:lstStyle>
          <a:p>
            <a:pPr>
              <a:defRPr/>
            </a:pPr>
            <a:r>
              <a:rPr lang="en-US" altLang="en-US" sz="5200" b="0" dirty="0">
                <a:solidFill>
                  <a:srgbClr val="007934"/>
                </a:solidFill>
                <a:latin typeface="Franklin Gothic Demi" panose="020B0703020102020204" pitchFamily="34" charset="0"/>
                <a:cs typeface="Arial" panose="020B0604020202020204" pitchFamily="34" charset="0"/>
              </a:rPr>
              <a:t>Select Data and Results </a:t>
            </a:r>
          </a:p>
          <a:p>
            <a:pPr>
              <a:defRPr/>
            </a:pPr>
            <a:r>
              <a:rPr lang="en-US" altLang="en-US" sz="3800" b="0" dirty="0">
                <a:solidFill>
                  <a:schemeClr val="tx1"/>
                </a:solidFill>
                <a:cs typeface="Arial" panose="020B0604020202020204" pitchFamily="34" charset="0"/>
              </a:rPr>
              <a:t>Multivariate analysis was conducted on all laboratory test results. Pearson’s correlation matrix was developed to compare all compositional parameters with performance parameters. Total cementitious content and percent Portland cement replacements by SCM were found to be strongly correlated to most performance parameters. Improved bond strength for higher SCM content materials, while lower surface resistivity (higher chloride permeability) potential.</a:t>
            </a:r>
          </a:p>
        </p:txBody>
      </p:sp>
      <p:sp>
        <p:nvSpPr>
          <p:cNvPr id="1047" name="Text Box 443">
            <a:extLst>
              <a:ext uri="{FF2B5EF4-FFF2-40B4-BE49-F238E27FC236}">
                <a16:creationId xmlns:a16="http://schemas.microsoft.com/office/drawing/2014/main" id="{5E4DDF08-49D2-48B7-ABD4-5BFE793A399C}"/>
              </a:ext>
            </a:extLst>
          </p:cNvPr>
          <p:cNvSpPr txBox="1">
            <a:spLocks noChangeArrowheads="1"/>
          </p:cNvSpPr>
          <p:nvPr/>
        </p:nvSpPr>
        <p:spPr bwMode="auto">
          <a:xfrm>
            <a:off x="18510245" y="15240000"/>
            <a:ext cx="17957797" cy="230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88012" tIns="41912" rIns="388012" bIns="41912">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defRPr/>
            </a:pPr>
            <a:r>
              <a:rPr lang="en-US" sz="3400" dirty="0">
                <a:solidFill>
                  <a:schemeClr val="tx1"/>
                </a:solidFill>
                <a:latin typeface="Arial" panose="020B0604020202020204" pitchFamily="34" charset="0"/>
                <a:cs typeface="Arial" panose="020B0604020202020204" pitchFamily="34" charset="0"/>
              </a:rPr>
              <a:t>Figure 3. Select Laboratory Testing Results (left to right: </a:t>
            </a:r>
            <a:r>
              <a:rPr lang="en-US" sz="3600" dirty="0">
                <a:solidFill>
                  <a:schemeClr val="tx1"/>
                </a:solidFill>
                <a:latin typeface="Arial" panose="020B0604020202020204" pitchFamily="34" charset="0"/>
                <a:cs typeface="Arial" panose="020B0604020202020204" pitchFamily="34" charset="0"/>
              </a:rPr>
              <a:t>compressive strength change with total cementitious content, effect of freeze-thaw conditioning on surface resistivity for different Portland cement replacement percentages, and effect of freeze-thaw conditioning on compressive strength)</a:t>
            </a:r>
            <a:r>
              <a:rPr lang="en-US" sz="3400" dirty="0">
                <a:solidFill>
                  <a:schemeClr val="tx1"/>
                </a:solidFill>
                <a:latin typeface="Arial" panose="020B0604020202020204" pitchFamily="34" charset="0"/>
                <a:cs typeface="Arial" panose="020B0604020202020204" pitchFamily="34" charset="0"/>
              </a:rPr>
              <a:t>. </a:t>
            </a:r>
          </a:p>
        </p:txBody>
      </p:sp>
      <p:sp>
        <p:nvSpPr>
          <p:cNvPr id="1045" name="Text Box 401">
            <a:extLst>
              <a:ext uri="{FF2B5EF4-FFF2-40B4-BE49-F238E27FC236}">
                <a16:creationId xmlns:a16="http://schemas.microsoft.com/office/drawing/2014/main" id="{93A49EB2-D198-4334-B02B-B1449BABA440}"/>
              </a:ext>
            </a:extLst>
          </p:cNvPr>
          <p:cNvSpPr txBox="1">
            <a:spLocks noChangeArrowheads="1"/>
          </p:cNvSpPr>
          <p:nvPr/>
        </p:nvSpPr>
        <p:spPr bwMode="auto">
          <a:xfrm>
            <a:off x="18967450" y="17449800"/>
            <a:ext cx="17395825" cy="6440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11659" tIns="41912" rIns="423317" bIns="41912">
            <a:spAutoFit/>
          </a:bodyPr>
          <a:lstStyle>
            <a:lvl1pPr defTabSz="908050">
              <a:tabLst>
                <a:tab pos="914400" algn="l"/>
              </a:tabLst>
              <a:defRPr sz="4000" b="1">
                <a:solidFill>
                  <a:srgbClr val="003399"/>
                </a:solidFill>
                <a:latin typeface="Arial" charset="0"/>
                <a:ea typeface="ＭＳ Ｐゴシック" charset="0"/>
              </a:defRPr>
            </a:lvl1pPr>
            <a:lvl2pPr marL="742950" indent="-285750" defTabSz="908050">
              <a:tabLst>
                <a:tab pos="914400" algn="l"/>
              </a:tabLst>
              <a:defRPr sz="4000" b="1">
                <a:solidFill>
                  <a:srgbClr val="003399"/>
                </a:solidFill>
                <a:latin typeface="Arial" charset="0"/>
                <a:ea typeface="ＭＳ Ｐゴシック" charset="0"/>
              </a:defRPr>
            </a:lvl2pPr>
            <a:lvl3pPr marL="1143000" indent="-228600" defTabSz="908050">
              <a:tabLst>
                <a:tab pos="914400" algn="l"/>
              </a:tabLst>
              <a:defRPr sz="4000" b="1">
                <a:solidFill>
                  <a:srgbClr val="003399"/>
                </a:solidFill>
                <a:latin typeface="Arial" charset="0"/>
                <a:ea typeface="ＭＳ Ｐゴシック" charset="0"/>
              </a:defRPr>
            </a:lvl3pPr>
            <a:lvl4pPr marL="1600200" indent="-228600" defTabSz="908050">
              <a:tabLst>
                <a:tab pos="914400" algn="l"/>
              </a:tabLst>
              <a:defRPr sz="4000" b="1">
                <a:solidFill>
                  <a:srgbClr val="003399"/>
                </a:solidFill>
                <a:latin typeface="Arial" charset="0"/>
                <a:ea typeface="ＭＳ Ｐゴシック" charset="0"/>
              </a:defRPr>
            </a:lvl4pPr>
            <a:lvl5pPr marL="2057400" indent="-228600" defTabSz="908050">
              <a:tabLst>
                <a:tab pos="914400" algn="l"/>
              </a:tabLst>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tabLst>
                <a:tab pos="914400" algn="l"/>
              </a:tabLs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tabLst>
                <a:tab pos="914400" algn="l"/>
              </a:tabLs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tabLst>
                <a:tab pos="914400" algn="l"/>
              </a:tabLs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tabLst>
                <a:tab pos="914400" algn="l"/>
              </a:tabLst>
              <a:defRPr sz="4000" b="1">
                <a:solidFill>
                  <a:srgbClr val="003399"/>
                </a:solidFill>
                <a:latin typeface="Arial" charset="0"/>
                <a:ea typeface="ＭＳ Ｐゴシック" charset="0"/>
              </a:defRPr>
            </a:lvl9pPr>
          </a:lstStyle>
          <a:p>
            <a:pPr>
              <a:defRPr/>
            </a:pPr>
            <a:r>
              <a:rPr lang="en-US" sz="5200" b="0" dirty="0">
                <a:solidFill>
                  <a:srgbClr val="007934"/>
                </a:solidFill>
                <a:latin typeface="Franklin Gothic Demi" panose="020B0703020102020204" pitchFamily="34" charset="0"/>
                <a:ea typeface="ＭＳ Ｐゴシック" pitchFamily="34" charset="-128"/>
                <a:cs typeface="Arial" panose="020B0604020202020204" pitchFamily="34" charset="0"/>
              </a:rPr>
              <a:t>Conclusions</a:t>
            </a:r>
          </a:p>
          <a:p>
            <a:pPr>
              <a:spcBef>
                <a:spcPct val="25000"/>
              </a:spcBef>
              <a:defRPr/>
            </a:pPr>
            <a:r>
              <a:rPr lang="en-US" sz="3800" b="0" dirty="0">
                <a:solidFill>
                  <a:schemeClr val="tx1"/>
                </a:solidFill>
                <a:latin typeface="Arial" pitchFamily="34" charset="0"/>
                <a:ea typeface="ＭＳ Ｐゴシック" pitchFamily="34" charset="-128"/>
                <a:cs typeface="Arial" panose="020B0604020202020204" pitchFamily="34" charset="0"/>
              </a:rPr>
              <a:t>The main outcome of this study is that the current RSC materials used by VAOT have very high durability and they do not warrant need for membrane treatments on ABC projects. Further, a hybrid proportion and performance-based specification are recommended that are expected to lower costs and testing requirements associated with future RSC materials used by the agency. </a:t>
            </a:r>
          </a:p>
          <a:p>
            <a:pPr>
              <a:spcBef>
                <a:spcPct val="25000"/>
              </a:spcBef>
              <a:defRPr/>
            </a:pPr>
            <a:r>
              <a:rPr lang="en-US" sz="3800" b="0" dirty="0">
                <a:solidFill>
                  <a:schemeClr val="tx1"/>
                </a:solidFill>
                <a:latin typeface="Arial" pitchFamily="34" charset="0"/>
                <a:ea typeface="ＭＳ Ｐゴシック" pitchFamily="34" charset="-128"/>
                <a:cs typeface="Arial" panose="020B0604020202020204" pitchFamily="34" charset="0"/>
              </a:rPr>
              <a:t>Future efforts should be undertaken to extend the findings of this research to consider moment transfer along field placed connections of ABC and to conduct field evaluations of this project’s recommendations. </a:t>
            </a:r>
          </a:p>
        </p:txBody>
      </p:sp>
      <p:sp>
        <p:nvSpPr>
          <p:cNvPr id="1036" name="Text Box 95">
            <a:extLst>
              <a:ext uri="{FF2B5EF4-FFF2-40B4-BE49-F238E27FC236}">
                <a16:creationId xmlns:a16="http://schemas.microsoft.com/office/drawing/2014/main" id="{E11E9A2A-B22B-42F4-8349-00ED1ECA1D51}"/>
              </a:ext>
            </a:extLst>
          </p:cNvPr>
          <p:cNvSpPr txBox="1">
            <a:spLocks noChangeArrowheads="1"/>
          </p:cNvSpPr>
          <p:nvPr/>
        </p:nvSpPr>
        <p:spPr bwMode="auto">
          <a:xfrm>
            <a:off x="19002375" y="23850600"/>
            <a:ext cx="17408525" cy="305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11659" tIns="41912" rIns="423317" bIns="41912">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tabLst>
                <a:tab pos="914400" algn="l"/>
              </a:tabLst>
              <a:defRPr/>
            </a:pPr>
            <a:r>
              <a:rPr lang="en-US" sz="4800" b="0" dirty="0">
                <a:solidFill>
                  <a:srgbClr val="007934"/>
                </a:solidFill>
                <a:latin typeface="Franklin Gothic Demi" panose="020B0703020102020204" pitchFamily="34" charset="0"/>
                <a:ea typeface="ＭＳ Ｐゴシック" pitchFamily="34" charset="-128"/>
                <a:cs typeface="Arial" panose="020B0604020202020204" pitchFamily="34" charset="0"/>
              </a:rPr>
              <a:t>Acknowledgments</a:t>
            </a:r>
          </a:p>
          <a:p>
            <a:pPr>
              <a:spcBef>
                <a:spcPts val="1111"/>
              </a:spcBef>
              <a:defRPr/>
            </a:pPr>
            <a:r>
              <a:rPr lang="en-US" sz="3400" b="0" dirty="0">
                <a:solidFill>
                  <a:schemeClr val="tx1"/>
                </a:solidFill>
                <a:latin typeface="Arial" pitchFamily="34" charset="0"/>
                <a:ea typeface="ＭＳ Ｐゴシック" pitchFamily="34" charset="-128"/>
                <a:cs typeface="Arial" panose="020B0604020202020204" pitchFamily="34" charset="0"/>
              </a:rPr>
              <a:t>The research team would like to sincerely acknowledge the support of the project panel and specifically of Mr. Jim Lacroix for his inputs. Research team also acknowledges donations of aggregates from various Vermont aggregate producers. Lastly, research team acknowledges continuous support and help of the VAOT Research staff.</a:t>
            </a:r>
          </a:p>
        </p:txBody>
      </p:sp>
      <p:cxnSp>
        <p:nvCxnSpPr>
          <p:cNvPr id="7" name="Straight Connector 6">
            <a:extLst>
              <a:ext uri="{FF2B5EF4-FFF2-40B4-BE49-F238E27FC236}">
                <a16:creationId xmlns:a16="http://schemas.microsoft.com/office/drawing/2014/main" id="{1E69FF0A-5AC9-C43B-A3DC-27CD2DC25611}"/>
              </a:ext>
              <a:ext uri="{C183D7F6-B498-43B3-948B-1728B52AA6E4}">
                <adec:decorative xmlns:adec="http://schemas.microsoft.com/office/drawing/2017/decorative" val="1"/>
              </a:ext>
            </a:extLst>
          </p:cNvPr>
          <p:cNvCxnSpPr/>
          <p:nvPr/>
        </p:nvCxnSpPr>
        <p:spPr bwMode="auto">
          <a:xfrm>
            <a:off x="18167351" y="6019800"/>
            <a:ext cx="0" cy="20500083"/>
          </a:xfrm>
          <a:prstGeom prst="line">
            <a:avLst/>
          </a:pr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A construction site with a crane and trees&#10;&#10;Description automatically generated">
            <a:extLst>
              <a:ext uri="{FF2B5EF4-FFF2-40B4-BE49-F238E27FC236}">
                <a16:creationId xmlns:a16="http://schemas.microsoft.com/office/drawing/2014/main" id="{4A282BF3-1976-D71B-A585-1A9A2DAC3D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150" t="42469" r="28738" b="38592"/>
          <a:stretch/>
        </p:blipFill>
        <p:spPr bwMode="auto">
          <a:xfrm>
            <a:off x="11049000" y="8382000"/>
            <a:ext cx="6675120" cy="4052959"/>
          </a:xfrm>
          <a:prstGeom prst="rect">
            <a:avLst/>
          </a:prstGeom>
          <a:noFill/>
          <a:ln>
            <a:solidFill>
              <a:srgbClr val="1F3893"/>
            </a:solidFill>
          </a:ln>
          <a:extLst>
            <a:ext uri="{53640926-AAD7-44D8-BBD7-CCE9431645EC}">
              <a14:shadowObscured xmlns:a14="http://schemas.microsoft.com/office/drawing/2010/main"/>
            </a:ext>
          </a:extLst>
        </p:spPr>
      </p:pic>
      <p:graphicFrame>
        <p:nvGraphicFramePr>
          <p:cNvPr id="15" name="Diagram 14">
            <a:extLst>
              <a:ext uri="{FF2B5EF4-FFF2-40B4-BE49-F238E27FC236}">
                <a16:creationId xmlns:a16="http://schemas.microsoft.com/office/drawing/2014/main" id="{28FC4093-48C3-9A82-4AB1-CF0748EAF218}"/>
              </a:ext>
            </a:extLst>
          </p:cNvPr>
          <p:cNvGraphicFramePr/>
          <p:nvPr>
            <p:extLst>
              <p:ext uri="{D42A27DB-BD31-4B8C-83A1-F6EECF244321}">
                <p14:modId xmlns:p14="http://schemas.microsoft.com/office/powerpoint/2010/main" val="941950124"/>
              </p:ext>
            </p:extLst>
          </p:nvPr>
        </p:nvGraphicFramePr>
        <p:xfrm>
          <a:off x="603255" y="20175574"/>
          <a:ext cx="9548070" cy="55644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 Box 126">
            <a:extLst>
              <a:ext uri="{FF2B5EF4-FFF2-40B4-BE49-F238E27FC236}">
                <a16:creationId xmlns:a16="http://schemas.microsoft.com/office/drawing/2014/main" id="{C65046F0-21AC-BCAA-2DC9-44E324475B08}"/>
              </a:ext>
            </a:extLst>
          </p:cNvPr>
          <p:cNvSpPr txBox="1">
            <a:spLocks noChangeArrowheads="1"/>
          </p:cNvSpPr>
          <p:nvPr/>
        </p:nvSpPr>
        <p:spPr bwMode="auto">
          <a:xfrm>
            <a:off x="9043069" y="24143037"/>
            <a:ext cx="9924381" cy="2854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388012" tIns="41912" rIns="388012" bIns="41912">
            <a:spAutoFit/>
          </a:bodyPr>
          <a:lstStyle>
            <a:lvl1pPr defTabSz="908050">
              <a:defRPr sz="4000" b="1">
                <a:solidFill>
                  <a:srgbClr val="003399"/>
                </a:solidFill>
                <a:latin typeface="Arial" charset="0"/>
                <a:ea typeface="ＭＳ Ｐゴシック" charset="0"/>
              </a:defRPr>
            </a:lvl1pPr>
            <a:lvl2pPr marL="742950" indent="-285750" defTabSz="908050">
              <a:defRPr sz="4000" b="1">
                <a:solidFill>
                  <a:srgbClr val="003399"/>
                </a:solidFill>
                <a:latin typeface="Arial" charset="0"/>
                <a:ea typeface="ＭＳ Ｐゴシック" charset="0"/>
              </a:defRPr>
            </a:lvl2pPr>
            <a:lvl3pPr marL="1143000" indent="-228600" defTabSz="908050">
              <a:defRPr sz="4000" b="1">
                <a:solidFill>
                  <a:srgbClr val="003399"/>
                </a:solidFill>
                <a:latin typeface="Arial" charset="0"/>
                <a:ea typeface="ＭＳ Ｐゴシック" charset="0"/>
              </a:defRPr>
            </a:lvl3pPr>
            <a:lvl4pPr marL="1600200" indent="-228600" defTabSz="908050">
              <a:defRPr sz="4000" b="1">
                <a:solidFill>
                  <a:srgbClr val="003399"/>
                </a:solidFill>
                <a:latin typeface="Arial" charset="0"/>
                <a:ea typeface="ＭＳ Ｐゴシック" charset="0"/>
              </a:defRPr>
            </a:lvl4pPr>
            <a:lvl5pPr marL="2057400" indent="-228600" defTabSz="908050">
              <a:defRPr sz="4000" b="1">
                <a:solidFill>
                  <a:srgbClr val="003399"/>
                </a:solidFill>
                <a:latin typeface="Arial" charset="0"/>
                <a:ea typeface="ＭＳ Ｐゴシック" charset="0"/>
              </a:defRPr>
            </a:lvl5pPr>
            <a:lvl6pPr marL="2514600" indent="-228600" defTabSz="908050" eaLnBrk="0" fontAlgn="base" hangingPunct="0">
              <a:spcBef>
                <a:spcPct val="0"/>
              </a:spcBef>
              <a:spcAft>
                <a:spcPct val="0"/>
              </a:spcAft>
              <a:defRPr sz="4000" b="1">
                <a:solidFill>
                  <a:srgbClr val="003399"/>
                </a:solidFill>
                <a:latin typeface="Arial" charset="0"/>
                <a:ea typeface="ＭＳ Ｐゴシック" charset="0"/>
              </a:defRPr>
            </a:lvl6pPr>
            <a:lvl7pPr marL="2971800" indent="-228600" defTabSz="908050" eaLnBrk="0" fontAlgn="base" hangingPunct="0">
              <a:spcBef>
                <a:spcPct val="0"/>
              </a:spcBef>
              <a:spcAft>
                <a:spcPct val="0"/>
              </a:spcAft>
              <a:defRPr sz="4000" b="1">
                <a:solidFill>
                  <a:srgbClr val="003399"/>
                </a:solidFill>
                <a:latin typeface="Arial" charset="0"/>
                <a:ea typeface="ＭＳ Ｐゴシック" charset="0"/>
              </a:defRPr>
            </a:lvl7pPr>
            <a:lvl8pPr marL="3429000" indent="-228600" defTabSz="908050" eaLnBrk="0" fontAlgn="base" hangingPunct="0">
              <a:spcBef>
                <a:spcPct val="0"/>
              </a:spcBef>
              <a:spcAft>
                <a:spcPct val="0"/>
              </a:spcAft>
              <a:defRPr sz="4000" b="1">
                <a:solidFill>
                  <a:srgbClr val="003399"/>
                </a:solidFill>
                <a:latin typeface="Arial" charset="0"/>
                <a:ea typeface="ＭＳ Ｐゴシック" charset="0"/>
              </a:defRPr>
            </a:lvl8pPr>
            <a:lvl9pPr marL="3886200" indent="-228600" defTabSz="908050" eaLnBrk="0" fontAlgn="base" hangingPunct="0">
              <a:spcBef>
                <a:spcPct val="0"/>
              </a:spcBef>
              <a:spcAft>
                <a:spcPct val="0"/>
              </a:spcAft>
              <a:defRPr sz="4000" b="1">
                <a:solidFill>
                  <a:srgbClr val="003399"/>
                </a:solidFill>
                <a:latin typeface="Arial" charset="0"/>
                <a:ea typeface="ＭＳ Ｐゴシック" charset="0"/>
              </a:defRPr>
            </a:lvl9pPr>
          </a:lstStyle>
          <a:p>
            <a:pPr algn="ctr">
              <a:defRPr/>
            </a:pPr>
            <a:r>
              <a:rPr lang="en-US" sz="3600" dirty="0">
                <a:solidFill>
                  <a:schemeClr val="tx1"/>
                </a:solidFill>
                <a:latin typeface="Arial" panose="020B0604020202020204" pitchFamily="34" charset="0"/>
                <a:cs typeface="Arial" panose="020B0604020202020204" pitchFamily="34" charset="0"/>
              </a:rPr>
              <a:t>Figure 3. Select Laboratory Tests </a:t>
            </a:r>
            <a:br>
              <a:rPr lang="en-US" sz="36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(Clockwise from top left: surface </a:t>
            </a:r>
            <a:br>
              <a:rPr lang="en-US" sz="36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resistivity, slant shear bond, </a:t>
            </a:r>
            <a:br>
              <a:rPr lang="en-US" sz="36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compressive strength and freeze-</a:t>
            </a:r>
            <a:br>
              <a:rPr lang="en-US" sz="3600" dirty="0">
                <a:solidFill>
                  <a:schemeClr val="tx1"/>
                </a:solidFill>
                <a:latin typeface="Arial" panose="020B0604020202020204" pitchFamily="34" charset="0"/>
                <a:cs typeface="Arial" panose="020B0604020202020204" pitchFamily="34" charset="0"/>
              </a:rPr>
            </a:br>
            <a:r>
              <a:rPr lang="en-US" sz="3600" dirty="0">
                <a:solidFill>
                  <a:schemeClr val="tx1"/>
                </a:solidFill>
                <a:latin typeface="Arial" panose="020B0604020202020204" pitchFamily="34" charset="0"/>
                <a:cs typeface="Arial" panose="020B0604020202020204" pitchFamily="34" charset="0"/>
              </a:rPr>
              <a:t>thaw conditioning tests)</a:t>
            </a:r>
          </a:p>
        </p:txBody>
      </p:sp>
      <p:pic>
        <p:nvPicPr>
          <p:cNvPr id="4" name="Picture 3" descr="A hand holding a device&#10;&#10;Description automatically generated with low confidence">
            <a:extLst>
              <a:ext uri="{FF2B5EF4-FFF2-40B4-BE49-F238E27FC236}">
                <a16:creationId xmlns:a16="http://schemas.microsoft.com/office/drawing/2014/main" id="{ABE3517F-860D-B21E-EF27-7BE15DDCD60F}"/>
              </a:ext>
            </a:extLst>
          </p:cNvPr>
          <p:cNvPicPr>
            <a:picLocks noChangeAspect="1"/>
          </p:cNvPicPr>
          <p:nvPr/>
        </p:nvPicPr>
        <p:blipFill rotWithShape="1">
          <a:blip r:embed="rId10">
            <a:extLst>
              <a:ext uri="{28A0092B-C50C-407E-A947-70E740481C1C}">
                <a14:useLocalDpi xmlns:a14="http://schemas.microsoft.com/office/drawing/2010/main" val="0"/>
              </a:ext>
            </a:extLst>
          </a:blip>
          <a:srcRect l="7646" r="28699"/>
          <a:stretch/>
        </p:blipFill>
        <p:spPr bwMode="auto">
          <a:xfrm rot="5400000">
            <a:off x="11471765" y="19897012"/>
            <a:ext cx="2176725" cy="2565055"/>
          </a:xfrm>
          <a:prstGeom prst="rect">
            <a:avLst/>
          </a:prstGeom>
          <a:noFill/>
          <a:ln>
            <a:noFill/>
          </a:ln>
          <a:extLst>
            <a:ext uri="{53640926-AAD7-44D8-BBD7-CCE9431645EC}">
              <a14:shadowObscured xmlns:a14="http://schemas.microsoft.com/office/drawing/2010/main"/>
            </a:ext>
          </a:extLst>
        </p:spPr>
      </p:pic>
      <p:pic>
        <p:nvPicPr>
          <p:cNvPr id="12" name="Picture 11" descr="A picture containing indoor&#10;&#10;Description automatically generated">
            <a:extLst>
              <a:ext uri="{FF2B5EF4-FFF2-40B4-BE49-F238E27FC236}">
                <a16:creationId xmlns:a16="http://schemas.microsoft.com/office/drawing/2014/main" id="{A4E0A8FD-989C-27BA-DBFF-70FB4C2683C6}"/>
              </a:ext>
            </a:extLst>
          </p:cNvPr>
          <p:cNvPicPr>
            <a:picLocks noChangeAspect="1"/>
          </p:cNvPicPr>
          <p:nvPr/>
        </p:nvPicPr>
        <p:blipFill rotWithShape="1">
          <a:blip r:embed="rId11">
            <a:extLst>
              <a:ext uri="{28A0092B-C50C-407E-A947-70E740481C1C}">
                <a14:useLocalDpi xmlns:a14="http://schemas.microsoft.com/office/drawing/2010/main" val="0"/>
              </a:ext>
            </a:extLst>
          </a:blip>
          <a:srcRect l="20371" t="18519" r="27336" b="18519"/>
          <a:stretch/>
        </p:blipFill>
        <p:spPr>
          <a:xfrm rot="5400000">
            <a:off x="11226189" y="22151051"/>
            <a:ext cx="2144381" cy="1916508"/>
          </a:xfrm>
          <a:prstGeom prst="rect">
            <a:avLst/>
          </a:prstGeom>
        </p:spPr>
      </p:pic>
      <p:pic>
        <p:nvPicPr>
          <p:cNvPr id="13" name="Picture 12" descr="A close-up of a pipe&#10;&#10;Description automatically generated with medium confidence">
            <a:extLst>
              <a:ext uri="{FF2B5EF4-FFF2-40B4-BE49-F238E27FC236}">
                <a16:creationId xmlns:a16="http://schemas.microsoft.com/office/drawing/2014/main" id="{5F8E3571-4067-D3A6-62DC-2574C8A65F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13710242" y="22361196"/>
            <a:ext cx="2176724" cy="1632543"/>
          </a:xfrm>
          <a:prstGeom prst="rect">
            <a:avLst/>
          </a:prstGeom>
        </p:spPr>
      </p:pic>
      <p:pic>
        <p:nvPicPr>
          <p:cNvPr id="11" name="Picture 10" descr="A close-up of a metal pipe&#10;&#10;Description automatically generated with low confidence">
            <a:extLst>
              <a:ext uri="{FF2B5EF4-FFF2-40B4-BE49-F238E27FC236}">
                <a16:creationId xmlns:a16="http://schemas.microsoft.com/office/drawing/2014/main" id="{62B8C948-99BD-3B90-3383-FBCA62619F4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5400000">
            <a:off x="14858102" y="20429954"/>
            <a:ext cx="2602899" cy="1952394"/>
          </a:xfrm>
          <a:prstGeom prst="rect">
            <a:avLst/>
          </a:prstGeom>
          <a:noFill/>
          <a:ln>
            <a:noFill/>
          </a:ln>
        </p:spPr>
      </p:pic>
      <p:graphicFrame>
        <p:nvGraphicFramePr>
          <p:cNvPr id="16" name="Chart 15">
            <a:extLst>
              <a:ext uri="{FF2B5EF4-FFF2-40B4-BE49-F238E27FC236}">
                <a16:creationId xmlns:a16="http://schemas.microsoft.com/office/drawing/2014/main" id="{A16F0CCE-3674-BB73-44B8-5D0E9585B5A0}"/>
              </a:ext>
            </a:extLst>
          </p:cNvPr>
          <p:cNvGraphicFramePr/>
          <p:nvPr>
            <p:extLst>
              <p:ext uri="{D42A27DB-BD31-4B8C-83A1-F6EECF244321}">
                <p14:modId xmlns:p14="http://schemas.microsoft.com/office/powerpoint/2010/main" val="240680951"/>
              </p:ext>
            </p:extLst>
          </p:nvPr>
        </p:nvGraphicFramePr>
        <p:xfrm>
          <a:off x="18960324" y="11046771"/>
          <a:ext cx="5486400" cy="4572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7" name="Chart 16">
            <a:extLst>
              <a:ext uri="{FF2B5EF4-FFF2-40B4-BE49-F238E27FC236}">
                <a16:creationId xmlns:a16="http://schemas.microsoft.com/office/drawing/2014/main" id="{9A17CEF3-6F12-77E5-386B-A7F723516CBF}"/>
              </a:ext>
            </a:extLst>
          </p:cNvPr>
          <p:cNvGraphicFramePr/>
          <p:nvPr>
            <p:extLst>
              <p:ext uri="{D42A27DB-BD31-4B8C-83A1-F6EECF244321}">
                <p14:modId xmlns:p14="http://schemas.microsoft.com/office/powerpoint/2010/main" val="2859770554"/>
              </p:ext>
            </p:extLst>
          </p:nvPr>
        </p:nvGraphicFramePr>
        <p:xfrm>
          <a:off x="24384722" y="10797858"/>
          <a:ext cx="5486400" cy="4572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8" name="Chart 17">
            <a:extLst>
              <a:ext uri="{FF2B5EF4-FFF2-40B4-BE49-F238E27FC236}">
                <a16:creationId xmlns:a16="http://schemas.microsoft.com/office/drawing/2014/main" id="{E1EF2540-26D3-954B-FFBF-E8E56957A5C0}"/>
              </a:ext>
            </a:extLst>
          </p:cNvPr>
          <p:cNvGraphicFramePr/>
          <p:nvPr>
            <p:extLst>
              <p:ext uri="{D42A27DB-BD31-4B8C-83A1-F6EECF244321}">
                <p14:modId xmlns:p14="http://schemas.microsoft.com/office/powerpoint/2010/main" val="666491192"/>
              </p:ext>
            </p:extLst>
          </p:nvPr>
        </p:nvGraphicFramePr>
        <p:xfrm>
          <a:off x="30084961" y="11031711"/>
          <a:ext cx="5486400" cy="4208289"/>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169935142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spDef>
    <a:lnDef>
      <a:spPr bwMode="auto">
        <a:xfrm>
          <a:off x="0" y="0"/>
          <a:ext cx="1" cy="1"/>
        </a:xfrm>
        <a:custGeom>
          <a:avLst/>
          <a:gdLst/>
          <a:ahLst/>
          <a:cxnLst/>
          <a:rect l="0" t="0" r="0" b="0"/>
          <a:pathLst/>
        </a:custGeom>
        <a:solidFill>
          <a:srgbClr val="000066"/>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08050" rtl="0" eaLnBrk="0" fontAlgn="base" latinLnBrk="0" hangingPunct="0">
          <a:lnSpc>
            <a:spcPct val="100000"/>
          </a:lnSpc>
          <a:spcBef>
            <a:spcPct val="0"/>
          </a:spcBef>
          <a:spcAft>
            <a:spcPct val="0"/>
          </a:spcAft>
          <a:buClrTx/>
          <a:buSzTx/>
          <a:buFontTx/>
          <a:buNone/>
          <a:tabLst/>
          <a:defRPr kumimoji="0" lang="en-US" sz="4000" b="1" i="0" u="none" strike="noStrike" cap="none" normalizeH="0" baseline="0" smtClean="0">
            <a:ln>
              <a:noFill/>
            </a:ln>
            <a:solidFill>
              <a:srgbClr val="003399"/>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A8E93EC11804085BB62E705394179" ma:contentTypeVersion="18" ma:contentTypeDescription="Create a new document." ma:contentTypeScope="" ma:versionID="eded692f4a5fcad16a33627e0dd68fdf">
  <xsd:schema xmlns:xsd="http://www.w3.org/2001/XMLSchema" xmlns:xs="http://www.w3.org/2001/XMLSchema" xmlns:p="http://schemas.microsoft.com/office/2006/metadata/properties" xmlns:ns3="cb1fc8e2-631f-45a1-8bed-8424ce846cf4" xmlns:ns4="bd994767-3c6b-43a7-a4b8-c5b961e5a4e0" targetNamespace="http://schemas.microsoft.com/office/2006/metadata/properties" ma:root="true" ma:fieldsID="e03b92a16d8431656db0324ef701267f" ns3:_="" ns4:_="">
    <xsd:import namespace="cb1fc8e2-631f-45a1-8bed-8424ce846cf4"/>
    <xsd:import namespace="bd994767-3c6b-43a7-a4b8-c5b961e5a4e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1fc8e2-631f-45a1-8bed-8424ce846c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994767-3c6b-43a7-a4b8-c5b961e5a4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b1fc8e2-631f-45a1-8bed-8424ce846cf4" xsi:nil="true"/>
  </documentManagement>
</p:properties>
</file>

<file path=customXml/itemProps1.xml><?xml version="1.0" encoding="utf-8"?>
<ds:datastoreItem xmlns:ds="http://schemas.openxmlformats.org/officeDocument/2006/customXml" ds:itemID="{74394067-81D4-47F6-896A-CA034F40F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1fc8e2-631f-45a1-8bed-8424ce846cf4"/>
    <ds:schemaRef ds:uri="bd994767-3c6b-43a7-a4b8-c5b961e5a4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998D1C-DC0C-4E47-B7A5-39E1E0F606EA}">
  <ds:schemaRefs>
    <ds:schemaRef ds:uri="http://schemas.microsoft.com/sharepoint/v3/contenttype/forms"/>
  </ds:schemaRefs>
</ds:datastoreItem>
</file>

<file path=customXml/itemProps3.xml><?xml version="1.0" encoding="utf-8"?>
<ds:datastoreItem xmlns:ds="http://schemas.openxmlformats.org/officeDocument/2006/customXml" ds:itemID="{42A32D6A-0309-49C6-8C2A-7BF6C427BE27}">
  <ds:schemaRefs>
    <ds:schemaRef ds:uri="http://www.w3.org/XML/1998/namespace"/>
    <ds:schemaRef ds:uri="http://schemas.microsoft.com/office/infopath/2007/PartnerControls"/>
    <ds:schemaRef ds:uri="http://purl.org/dc/elements/1.1/"/>
    <ds:schemaRef ds:uri="cb1fc8e2-631f-45a1-8bed-8424ce846cf4"/>
    <ds:schemaRef ds:uri="http://schemas.microsoft.com/office/2006/documentManagement/types"/>
    <ds:schemaRef ds:uri="http://schemas.openxmlformats.org/package/2006/metadata/core-properties"/>
    <ds:schemaRef ds:uri="bd994767-3c6b-43a7-a4b8-c5b961e5a4e0"/>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5125</TotalTime>
  <Words>571</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Franklin Gothic Demi</vt:lpstr>
      <vt:lpstr>Times New Roman</vt:lpstr>
      <vt:lpstr>Blank Presentation</vt:lpstr>
      <vt:lpstr>PowerPoint Presentation</vt:lpstr>
    </vt:vector>
  </TitlesOfParts>
  <Company>Mechanical Engineering VT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Michael Alley</dc:creator>
  <cp:lastModifiedBy>Eshan</cp:lastModifiedBy>
  <cp:revision>136</cp:revision>
  <cp:lastPrinted>2003-04-18T14:25:05Z</cp:lastPrinted>
  <dcterms:created xsi:type="dcterms:W3CDTF">2003-04-11T15:30:44Z</dcterms:created>
  <dcterms:modified xsi:type="dcterms:W3CDTF">2024-04-22T21:29:18Z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0x010100B5BA8E93EC11804085BB62E705394179</vt:lpwstr>
  </property>
</Properties>
</file>