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2E_C3248DE4.xml" ContentType="application/vnd.ms-powerpoint.comments+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charts/chart3.xml" ContentType="application/vnd.openxmlformats-officedocument.drawingml.chart+xml"/>
  <Override PartName="/ppt/notesSlides/notesSlide13.xml" ContentType="application/vnd.openxmlformats-officedocument.presentationml.notesSlide+xml"/>
  <Override PartName="/ppt/charts/chart4.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39_607C1D0A.xml" ContentType="application/vnd.ms-powerpoint.comments+xml"/>
  <Override PartName="/ppt/notesSlides/notesSlide20.xml" ContentType="application/vnd.openxmlformats-officedocument.presentationml.notesSlide+xml"/>
  <Override PartName="/ppt/comments/modernComment_13C_45E0495A.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1C_335EAFAA.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29_49A886AA.xml" ContentType="application/vnd.ms-powerpoint.comments+xml"/>
  <Override PartName="/ppt/notesSlides/notesSlide26.xml" ContentType="application/vnd.openxmlformats-officedocument.presentationml.notesSlide+xml"/>
  <Override PartName="/ppt/comments/modernComment_128_1DC69C71.xml" ContentType="application/vnd.ms-powerpoint.comments+xml"/>
  <Override PartName="/ppt/notesSlides/notesSlide27.xml" ContentType="application/vnd.openxmlformats-officedocument.presentationml.notesSlide+xml"/>
  <Override PartName="/ppt/charts/chart5.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110_55A9371.xml" ContentType="application/vnd.ms-powerpoint.comments+xml"/>
  <Override PartName="/ppt/charts/chart6.xml" ContentType="application/vnd.openxmlformats-officedocument.drawingml.chart+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15" r:id="rId4"/>
  </p:sldMasterIdLst>
  <p:notesMasterIdLst>
    <p:notesMasterId r:id="rId39"/>
  </p:notesMasterIdLst>
  <p:sldIdLst>
    <p:sldId id="1456" r:id="rId5"/>
    <p:sldId id="1455" r:id="rId6"/>
    <p:sldId id="1283" r:id="rId7"/>
    <p:sldId id="1457" r:id="rId8"/>
    <p:sldId id="1454" r:id="rId9"/>
    <p:sldId id="1344" r:id="rId10"/>
    <p:sldId id="256" r:id="rId11"/>
    <p:sldId id="1092" r:id="rId12"/>
    <p:sldId id="1093" r:id="rId13"/>
    <p:sldId id="302" r:id="rId14"/>
    <p:sldId id="304" r:id="rId15"/>
    <p:sldId id="303" r:id="rId16"/>
    <p:sldId id="305" r:id="rId17"/>
    <p:sldId id="282" r:id="rId18"/>
    <p:sldId id="283" r:id="rId19"/>
    <p:sldId id="317" r:id="rId20"/>
    <p:sldId id="320" r:id="rId21"/>
    <p:sldId id="274" r:id="rId22"/>
    <p:sldId id="313" r:id="rId23"/>
    <p:sldId id="316" r:id="rId24"/>
    <p:sldId id="257" r:id="rId25"/>
    <p:sldId id="284" r:id="rId26"/>
    <p:sldId id="289" r:id="rId27"/>
    <p:sldId id="298" r:id="rId28"/>
    <p:sldId id="297" r:id="rId29"/>
    <p:sldId id="296" r:id="rId30"/>
    <p:sldId id="286" r:id="rId31"/>
    <p:sldId id="290" r:id="rId32"/>
    <p:sldId id="1095" r:id="rId33"/>
    <p:sldId id="1096" r:id="rId34"/>
    <p:sldId id="1094" r:id="rId35"/>
    <p:sldId id="1097" r:id="rId36"/>
    <p:sldId id="272" r:id="rId37"/>
    <p:sldId id="1259"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4B1505-C2F0-A306-B9E4-166249289E05}" name="Murphy, Patrick" initials="MP" userId="S::patrick.murphy@vermont.gov::7c366883-ffd6-44e8-95f5-cf38d9f03abd" providerId="AD"/>
  <p188:author id="{E8FA5FC9-AD88-60FE-CDB8-741D0679FC5D}" name="David Roberts" initials="DR" userId="S::droberts@veic.org::fcab88a9-8e84-45aa-a8ea-bb4958f9db94" providerId="AD"/>
  <p188:author id="{6D58F5F1-4BE3-8E53-C7E5-897E52E6C375}" name="Murphy, Patrick" initials="MP" userId="S::Patrick.Murphy@vermont.gov::7c366883-ffd6-44e8-95f5-cf38d9f03ab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D241DB-0DD9-3F46-95E0-FD9CC85A7249}" v="24" dt="2022-05-17T20:43:22.216"/>
    <p1510:client id="{228A4E7D-43B8-32F8-8847-DE96D01D67CC}" v="1" dt="2022-05-18T02:46:35.930"/>
    <p1510:client id="{6E4CED10-7E15-466B-80E0-18177E38FE62}" v="2003" dt="2022-05-17T16:38:30.038"/>
    <p1510:client id="{9E5E713B-8193-4A55-A10A-B7359976F741}" v="12" dt="2022-05-18T16:24:55.727"/>
    <p1510:client id="{D2AE6FA6-4BB0-4069-4CB5-A2D24CD125D5}" v="2" dt="2022-05-17T16:07:07.842"/>
    <p1510:client id="{E18A5305-3402-526B-F3B0-1D253BEB3447}" v="16" dt="2022-05-17T16:14:43.037"/>
    <p1510:client id="{E22321CF-6994-45B0-852F-3141FBDB4664}" v="732" dt="2022-05-17T18:24:50.719"/>
    <p1510:client id="{ED174044-7328-104C-9DA9-57F613BA8BA9}" v="554" dt="2022-05-17T20:25:04.064"/>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ggy O'Neill-Vivanco" userId="S::poneillv@uvm.edu::a3eb3f50-1fe2-4935-9c66-134a5e8677c1" providerId="AD" clId="Web-{9E5E713B-8193-4A55-A10A-B7359976F741}"/>
    <pc:docChg chg="delSld modSld">
      <pc:chgData name="Peggy O'Neill-Vivanco" userId="S::poneillv@uvm.edu::a3eb3f50-1fe2-4935-9c66-134a5e8677c1" providerId="AD" clId="Web-{9E5E713B-8193-4A55-A10A-B7359976F741}" dt="2022-05-18T16:24:55.727" v="9"/>
      <pc:docMkLst>
        <pc:docMk/>
      </pc:docMkLst>
      <pc:sldChg chg="modSp">
        <pc:chgData name="Peggy O'Neill-Vivanco" userId="S::poneillv@uvm.edu::a3eb3f50-1fe2-4935-9c66-134a5e8677c1" providerId="AD" clId="Web-{9E5E713B-8193-4A55-A10A-B7359976F741}" dt="2022-05-18T16:24:51.633" v="7" actId="20577"/>
        <pc:sldMkLst>
          <pc:docMk/>
          <pc:sldMk cId="1945292248" sldId="1344"/>
        </pc:sldMkLst>
        <pc:spChg chg="mod">
          <ac:chgData name="Peggy O'Neill-Vivanco" userId="S::poneillv@uvm.edu::a3eb3f50-1fe2-4935-9c66-134a5e8677c1" providerId="AD" clId="Web-{9E5E713B-8193-4A55-A10A-B7359976F741}" dt="2022-05-18T16:24:24.241" v="0" actId="20577"/>
          <ac:spMkLst>
            <pc:docMk/>
            <pc:sldMk cId="1945292248" sldId="1344"/>
            <ac:spMk id="2" creationId="{00000000-0000-0000-0000-000000000000}"/>
          </ac:spMkLst>
        </pc:spChg>
        <pc:spChg chg="mod">
          <ac:chgData name="Peggy O'Neill-Vivanco" userId="S::poneillv@uvm.edu::a3eb3f50-1fe2-4935-9c66-134a5e8677c1" providerId="AD" clId="Web-{9E5E713B-8193-4A55-A10A-B7359976F741}" dt="2022-05-18T16:24:51.633" v="7" actId="20577"/>
          <ac:spMkLst>
            <pc:docMk/>
            <pc:sldMk cId="1945292248" sldId="1344"/>
            <ac:spMk id="4" creationId="{00000000-0000-0000-0000-000000000000}"/>
          </ac:spMkLst>
        </pc:spChg>
      </pc:sldChg>
      <pc:sldChg chg="del">
        <pc:chgData name="Peggy O'Neill-Vivanco" userId="S::poneillv@uvm.edu::a3eb3f50-1fe2-4935-9c66-134a5e8677c1" providerId="AD" clId="Web-{9E5E713B-8193-4A55-A10A-B7359976F741}" dt="2022-05-18T16:24:53.399" v="8"/>
        <pc:sldMkLst>
          <pc:docMk/>
          <pc:sldMk cId="1163600039" sldId="1451"/>
        </pc:sldMkLst>
      </pc:sldChg>
      <pc:sldChg chg="del">
        <pc:chgData name="Peggy O'Neill-Vivanco" userId="S::poneillv@uvm.edu::a3eb3f50-1fe2-4935-9c66-134a5e8677c1" providerId="AD" clId="Web-{9E5E713B-8193-4A55-A10A-B7359976F741}" dt="2022-05-18T16:24:55.727" v="9"/>
        <pc:sldMkLst>
          <pc:docMk/>
          <pc:sldMk cId="1859479472" sldId="1452"/>
        </pc:sldMkLst>
      </pc:sldChg>
    </pc:docChg>
  </pc:docChgLst>
  <pc:docChgLst>
    <pc:chgData name="Peggy O'Neill-Vivanco" userId="a3eb3f50-1fe2-4935-9c66-134a5e8677c1" providerId="ADAL" clId="{ED174044-7328-104C-9DA9-57F613BA8BA9}"/>
    <pc:docChg chg="undo custSel addSld delSld modSld sldOrd">
      <pc:chgData name="Peggy O'Neill-Vivanco" userId="a3eb3f50-1fe2-4935-9c66-134a5e8677c1" providerId="ADAL" clId="{ED174044-7328-104C-9DA9-57F613BA8BA9}" dt="2022-05-17T20:25:04.064" v="549" actId="255"/>
      <pc:docMkLst>
        <pc:docMk/>
      </pc:docMkLst>
      <pc:sldChg chg="ord">
        <pc:chgData name="Peggy O'Neill-Vivanco" userId="a3eb3f50-1fe2-4935-9c66-134a5e8677c1" providerId="ADAL" clId="{ED174044-7328-104C-9DA9-57F613BA8BA9}" dt="2022-05-17T19:51:07.416" v="15" actId="20578"/>
        <pc:sldMkLst>
          <pc:docMk/>
          <pc:sldMk cId="2577746813" sldId="256"/>
        </pc:sldMkLst>
      </pc:sldChg>
      <pc:sldChg chg="ord">
        <pc:chgData name="Peggy O'Neill-Vivanco" userId="a3eb3f50-1fe2-4935-9c66-134a5e8677c1" providerId="ADAL" clId="{ED174044-7328-104C-9DA9-57F613BA8BA9}" dt="2022-05-17T19:53:45.226" v="36" actId="20578"/>
        <pc:sldMkLst>
          <pc:docMk/>
          <pc:sldMk cId="167387499" sldId="282"/>
        </pc:sldMkLst>
      </pc:sldChg>
      <pc:sldChg chg="ord">
        <pc:chgData name="Peggy O'Neill-Vivanco" userId="a3eb3f50-1fe2-4935-9c66-134a5e8677c1" providerId="ADAL" clId="{ED174044-7328-104C-9DA9-57F613BA8BA9}" dt="2022-05-17T19:52:57.487" v="30" actId="20578"/>
        <pc:sldMkLst>
          <pc:docMk/>
          <pc:sldMk cId="558573401" sldId="1092"/>
        </pc:sldMkLst>
      </pc:sldChg>
      <pc:sldChg chg="addSp delSp modSp add mod ord">
        <pc:chgData name="Peggy O'Neill-Vivanco" userId="a3eb3f50-1fe2-4935-9c66-134a5e8677c1" providerId="ADAL" clId="{ED174044-7328-104C-9DA9-57F613BA8BA9}" dt="2022-05-17T19:58:42.528" v="71" actId="1076"/>
        <pc:sldMkLst>
          <pc:docMk/>
          <pc:sldMk cId="2787932044" sldId="1241"/>
        </pc:sldMkLst>
        <pc:spChg chg="mod">
          <ac:chgData name="Peggy O'Neill-Vivanco" userId="a3eb3f50-1fe2-4935-9c66-134a5e8677c1" providerId="ADAL" clId="{ED174044-7328-104C-9DA9-57F613BA8BA9}" dt="2022-05-17T19:58:08.249" v="63" actId="1076"/>
          <ac:spMkLst>
            <pc:docMk/>
            <pc:sldMk cId="2787932044" sldId="1241"/>
            <ac:spMk id="4" creationId="{65AF90A8-F05F-4F0B-BBED-58DD49E06B8D}"/>
          </ac:spMkLst>
        </pc:spChg>
        <pc:spChg chg="add del">
          <ac:chgData name="Peggy O'Neill-Vivanco" userId="a3eb3f50-1fe2-4935-9c66-134a5e8677c1" providerId="ADAL" clId="{ED174044-7328-104C-9DA9-57F613BA8BA9}" dt="2022-05-17T19:48:37.438" v="5" actId="478"/>
          <ac:spMkLst>
            <pc:docMk/>
            <pc:sldMk cId="2787932044" sldId="1241"/>
            <ac:spMk id="11" creationId="{28D1A5FC-7A80-6714-880E-7186D15F3400}"/>
          </ac:spMkLst>
        </pc:spChg>
        <pc:picChg chg="mod">
          <ac:chgData name="Peggy O'Neill-Vivanco" userId="a3eb3f50-1fe2-4935-9c66-134a5e8677c1" providerId="ADAL" clId="{ED174044-7328-104C-9DA9-57F613BA8BA9}" dt="2022-05-17T19:58:25.591" v="68" actId="1076"/>
          <ac:picMkLst>
            <pc:docMk/>
            <pc:sldMk cId="2787932044" sldId="1241"/>
            <ac:picMk id="3" creationId="{6EDAC69A-C3F3-13AF-8BA3-46CC374FC7C5}"/>
          </ac:picMkLst>
        </pc:picChg>
        <pc:picChg chg="add mod">
          <ac:chgData name="Peggy O'Neill-Vivanco" userId="a3eb3f50-1fe2-4935-9c66-134a5e8677c1" providerId="ADAL" clId="{ED174044-7328-104C-9DA9-57F613BA8BA9}" dt="2022-05-17T19:58:42.528" v="71" actId="1076"/>
          <ac:picMkLst>
            <pc:docMk/>
            <pc:sldMk cId="2787932044" sldId="1241"/>
            <ac:picMk id="5" creationId="{BA9CD594-2D57-FB90-5A27-737DE0584B94}"/>
          </ac:picMkLst>
        </pc:picChg>
        <pc:picChg chg="add mod">
          <ac:chgData name="Peggy O'Neill-Vivanco" userId="a3eb3f50-1fe2-4935-9c66-134a5e8677c1" providerId="ADAL" clId="{ED174044-7328-104C-9DA9-57F613BA8BA9}" dt="2022-05-17T19:58:29.086" v="69" actId="1076"/>
          <ac:picMkLst>
            <pc:docMk/>
            <pc:sldMk cId="2787932044" sldId="1241"/>
            <ac:picMk id="6" creationId="{94286E10-210A-462F-5B1D-00E5342B55AF}"/>
          </ac:picMkLst>
        </pc:picChg>
        <pc:picChg chg="del">
          <ac:chgData name="Peggy O'Neill-Vivanco" userId="a3eb3f50-1fe2-4935-9c66-134a5e8677c1" providerId="ADAL" clId="{ED174044-7328-104C-9DA9-57F613BA8BA9}" dt="2022-05-17T19:57:12.065" v="62" actId="478"/>
          <ac:picMkLst>
            <pc:docMk/>
            <pc:sldMk cId="2787932044" sldId="1241"/>
            <ac:picMk id="9" creationId="{7AF2B3DA-6D3B-425C-BA0F-BAA4DD805831}"/>
          </ac:picMkLst>
        </pc:picChg>
      </pc:sldChg>
      <pc:sldChg chg="addSp delSp modSp add mod ord modNotesTx">
        <pc:chgData name="Peggy O'Neill-Vivanco" userId="a3eb3f50-1fe2-4935-9c66-134a5e8677c1" providerId="ADAL" clId="{ED174044-7328-104C-9DA9-57F613BA8BA9}" dt="2022-05-17T20:24:27.028" v="547" actId="27636"/>
        <pc:sldMkLst>
          <pc:docMk/>
          <pc:sldMk cId="1019645364" sldId="1259"/>
        </pc:sldMkLst>
        <pc:spChg chg="add del mod">
          <ac:chgData name="Peggy O'Neill-Vivanco" userId="a3eb3f50-1fe2-4935-9c66-134a5e8677c1" providerId="ADAL" clId="{ED174044-7328-104C-9DA9-57F613BA8BA9}" dt="2022-05-17T19:52:30.137" v="26"/>
          <ac:spMkLst>
            <pc:docMk/>
            <pc:sldMk cId="1019645364" sldId="1259"/>
            <ac:spMk id="2" creationId="{B4F837CE-1803-8F9E-0897-B641C727B315}"/>
          </ac:spMkLst>
        </pc:spChg>
        <pc:spChg chg="mod">
          <ac:chgData name="Peggy O'Neill-Vivanco" userId="a3eb3f50-1fe2-4935-9c66-134a5e8677c1" providerId="ADAL" clId="{ED174044-7328-104C-9DA9-57F613BA8BA9}" dt="2022-05-17T20:24:12.129" v="544" actId="27636"/>
          <ac:spMkLst>
            <pc:docMk/>
            <pc:sldMk cId="1019645364" sldId="1259"/>
            <ac:spMk id="13" creationId="{00000000-0000-0000-0000-000000000000}"/>
          </ac:spMkLst>
        </pc:spChg>
        <pc:spChg chg="add mod">
          <ac:chgData name="Peggy O'Neill-Vivanco" userId="a3eb3f50-1fe2-4935-9c66-134a5e8677c1" providerId="ADAL" clId="{ED174044-7328-104C-9DA9-57F613BA8BA9}" dt="2022-05-17T20:24:27.028" v="547" actId="27636"/>
          <ac:spMkLst>
            <pc:docMk/>
            <pc:sldMk cId="1019645364" sldId="1259"/>
            <ac:spMk id="14" creationId="{68FA95C8-1B54-736F-74DE-6157D78EDC3D}"/>
          </ac:spMkLst>
        </pc:spChg>
        <pc:spChg chg="mod">
          <ac:chgData name="Peggy O'Neill-Vivanco" userId="a3eb3f50-1fe2-4935-9c66-134a5e8677c1" providerId="ADAL" clId="{ED174044-7328-104C-9DA9-57F613BA8BA9}" dt="2022-05-17T20:23:56.755" v="541" actId="1076"/>
          <ac:spMkLst>
            <pc:docMk/>
            <pc:sldMk cId="1019645364" sldId="1259"/>
            <ac:spMk id="15" creationId="{00000000-0000-0000-0000-000000000000}"/>
          </ac:spMkLst>
        </pc:spChg>
        <pc:spChg chg="add mod">
          <ac:chgData name="Peggy O'Neill-Vivanco" userId="a3eb3f50-1fe2-4935-9c66-134a5e8677c1" providerId="ADAL" clId="{ED174044-7328-104C-9DA9-57F613BA8BA9}" dt="2022-05-17T20:23:41.441" v="538" actId="20577"/>
          <ac:spMkLst>
            <pc:docMk/>
            <pc:sldMk cId="1019645364" sldId="1259"/>
            <ac:spMk id="16" creationId="{43604BA5-3FED-ABC9-4AC3-2449CF9AE315}"/>
          </ac:spMkLst>
        </pc:spChg>
        <pc:picChg chg="mod">
          <ac:chgData name="Peggy O'Neill-Vivanco" userId="a3eb3f50-1fe2-4935-9c66-134a5e8677c1" providerId="ADAL" clId="{ED174044-7328-104C-9DA9-57F613BA8BA9}" dt="2022-05-17T20:24:07.893" v="542" actId="14100"/>
          <ac:picMkLst>
            <pc:docMk/>
            <pc:sldMk cId="1019645364" sldId="1259"/>
            <ac:picMk id="8" creationId="{8FFA8EDD-7292-7BF2-FD87-84B0B99D0F70}"/>
          </ac:picMkLst>
        </pc:picChg>
        <pc:picChg chg="add mod">
          <ac:chgData name="Peggy O'Neill-Vivanco" userId="a3eb3f50-1fe2-4935-9c66-134a5e8677c1" providerId="ADAL" clId="{ED174044-7328-104C-9DA9-57F613BA8BA9}" dt="2022-05-17T20:21:59.145" v="483" actId="1076"/>
          <ac:picMkLst>
            <pc:docMk/>
            <pc:sldMk cId="1019645364" sldId="1259"/>
            <ac:picMk id="10" creationId="{7E36CD0C-642D-A579-5D11-A07547ABE8F7}"/>
          </ac:picMkLst>
        </pc:picChg>
        <pc:picChg chg="add mod">
          <ac:chgData name="Peggy O'Neill-Vivanco" userId="a3eb3f50-1fe2-4935-9c66-134a5e8677c1" providerId="ADAL" clId="{ED174044-7328-104C-9DA9-57F613BA8BA9}" dt="2022-05-17T20:23:20.891" v="533" actId="1076"/>
          <ac:picMkLst>
            <pc:docMk/>
            <pc:sldMk cId="1019645364" sldId="1259"/>
            <ac:picMk id="12" creationId="{9C5FA1E9-3199-C7EB-2F1B-41766D9B9876}"/>
          </ac:picMkLst>
        </pc:picChg>
      </pc:sldChg>
      <pc:sldChg chg="add ord">
        <pc:chgData name="Peggy O'Neill-Vivanco" userId="a3eb3f50-1fe2-4935-9c66-134a5e8677c1" providerId="ADAL" clId="{ED174044-7328-104C-9DA9-57F613BA8BA9}" dt="2022-05-17T19:51:23.152" v="17" actId="20578"/>
        <pc:sldMkLst>
          <pc:docMk/>
          <pc:sldMk cId="82302356" sldId="1283"/>
        </pc:sldMkLst>
      </pc:sldChg>
      <pc:sldChg chg="modSp add del mod ord">
        <pc:chgData name="Peggy O'Neill-Vivanco" userId="a3eb3f50-1fe2-4935-9c66-134a5e8677c1" providerId="ADAL" clId="{ED174044-7328-104C-9DA9-57F613BA8BA9}" dt="2022-05-17T20:14:24.679" v="267" actId="2696"/>
        <pc:sldMkLst>
          <pc:docMk/>
          <pc:sldMk cId="1430909410" sldId="1299"/>
        </pc:sldMkLst>
        <pc:spChg chg="mod">
          <ac:chgData name="Peggy O'Neill-Vivanco" userId="a3eb3f50-1fe2-4935-9c66-134a5e8677c1" providerId="ADAL" clId="{ED174044-7328-104C-9DA9-57F613BA8BA9}" dt="2022-05-17T19:46:19.838" v="1" actId="27636"/>
          <ac:spMkLst>
            <pc:docMk/>
            <pc:sldMk cId="1430909410" sldId="1299"/>
            <ac:spMk id="2" creationId="{00000000-0000-0000-0000-000000000000}"/>
          </ac:spMkLst>
        </pc:spChg>
      </pc:sldChg>
      <pc:sldChg chg="modSp add mod modNotesTx">
        <pc:chgData name="Peggy O'Neill-Vivanco" userId="a3eb3f50-1fe2-4935-9c66-134a5e8677c1" providerId="ADAL" clId="{ED174044-7328-104C-9DA9-57F613BA8BA9}" dt="2022-05-17T20:25:04.064" v="549" actId="255"/>
        <pc:sldMkLst>
          <pc:docMk/>
          <pc:sldMk cId="1982411013" sldId="1309"/>
        </pc:sldMkLst>
        <pc:spChg chg="mod">
          <ac:chgData name="Peggy O'Neill-Vivanco" userId="a3eb3f50-1fe2-4935-9c66-134a5e8677c1" providerId="ADAL" clId="{ED174044-7328-104C-9DA9-57F613BA8BA9}" dt="2022-05-17T20:25:04.064" v="549" actId="255"/>
          <ac:spMkLst>
            <pc:docMk/>
            <pc:sldMk cId="1982411013" sldId="1309"/>
            <ac:spMk id="4" creationId="{00000000-0000-0000-0000-000000000000}"/>
          </ac:spMkLst>
        </pc:spChg>
      </pc:sldChg>
      <pc:sldChg chg="modSp add del mod ord modClrScheme chgLayout">
        <pc:chgData name="Peggy O'Neill-Vivanco" userId="a3eb3f50-1fe2-4935-9c66-134a5e8677c1" providerId="ADAL" clId="{ED174044-7328-104C-9DA9-57F613BA8BA9}" dt="2022-05-17T20:12:21.368" v="245" actId="2696"/>
        <pc:sldMkLst>
          <pc:docMk/>
          <pc:sldMk cId="1111069719" sldId="1333"/>
        </pc:sldMkLst>
        <pc:spChg chg="mod ord">
          <ac:chgData name="Peggy O'Neill-Vivanco" userId="a3eb3f50-1fe2-4935-9c66-134a5e8677c1" providerId="ADAL" clId="{ED174044-7328-104C-9DA9-57F613BA8BA9}" dt="2022-05-17T20:06:58.386" v="204" actId="207"/>
          <ac:spMkLst>
            <pc:docMk/>
            <pc:sldMk cId="1111069719" sldId="1333"/>
            <ac:spMk id="2" creationId="{C058FF88-EEDB-904D-AE6A-FAA28C34F372}"/>
          </ac:spMkLst>
        </pc:spChg>
        <pc:spChg chg="mod ord">
          <ac:chgData name="Peggy O'Neill-Vivanco" userId="a3eb3f50-1fe2-4935-9c66-134a5e8677c1" providerId="ADAL" clId="{ED174044-7328-104C-9DA9-57F613BA8BA9}" dt="2022-05-17T20:07:02.952" v="205" actId="207"/>
          <ac:spMkLst>
            <pc:docMk/>
            <pc:sldMk cId="1111069719" sldId="1333"/>
            <ac:spMk id="3" creationId="{0703D975-9EB0-3A43-81E8-332EC5B78B95}"/>
          </ac:spMkLst>
        </pc:spChg>
        <pc:spChg chg="mod ord">
          <ac:chgData name="Peggy O'Neill-Vivanco" userId="a3eb3f50-1fe2-4935-9c66-134a5e8677c1" providerId="ADAL" clId="{ED174044-7328-104C-9DA9-57F613BA8BA9}" dt="2022-05-17T20:07:10.003" v="207" actId="207"/>
          <ac:spMkLst>
            <pc:docMk/>
            <pc:sldMk cId="1111069719" sldId="1333"/>
            <ac:spMk id="4" creationId="{0960C9CA-BF5C-9B4D-855D-78375FA7CEDF}"/>
          </ac:spMkLst>
        </pc:spChg>
        <pc:spChg chg="mod ord">
          <ac:chgData name="Peggy O'Neill-Vivanco" userId="a3eb3f50-1fe2-4935-9c66-134a5e8677c1" providerId="ADAL" clId="{ED174044-7328-104C-9DA9-57F613BA8BA9}" dt="2022-05-17T20:07:15.817" v="208" actId="207"/>
          <ac:spMkLst>
            <pc:docMk/>
            <pc:sldMk cId="1111069719" sldId="1333"/>
            <ac:spMk id="5" creationId="{56EBFADE-F681-134F-B8DF-1946D4769976}"/>
          </ac:spMkLst>
        </pc:spChg>
        <pc:spChg chg="mod ord">
          <ac:chgData name="Peggy O'Neill-Vivanco" userId="a3eb3f50-1fe2-4935-9c66-134a5e8677c1" providerId="ADAL" clId="{ED174044-7328-104C-9DA9-57F613BA8BA9}" dt="2022-05-17T20:03:03.522" v="166" actId="700"/>
          <ac:spMkLst>
            <pc:docMk/>
            <pc:sldMk cId="1111069719" sldId="1333"/>
            <ac:spMk id="24" creationId="{F4FC7EFD-AC6C-7A45-A95D-4B75A3B82A98}"/>
          </ac:spMkLst>
        </pc:spChg>
        <pc:picChg chg="mod ord">
          <ac:chgData name="Peggy O'Neill-Vivanco" userId="a3eb3f50-1fe2-4935-9c66-134a5e8677c1" providerId="ADAL" clId="{ED174044-7328-104C-9DA9-57F613BA8BA9}" dt="2022-05-17T20:03:03.522" v="166" actId="700"/>
          <ac:picMkLst>
            <pc:docMk/>
            <pc:sldMk cId="1111069719" sldId="1333"/>
            <ac:picMk id="21" creationId="{FC363150-8661-BA4A-9483-896A1A549DB6}"/>
          </ac:picMkLst>
        </pc:picChg>
        <pc:picChg chg="mod ord">
          <ac:chgData name="Peggy O'Neill-Vivanco" userId="a3eb3f50-1fe2-4935-9c66-134a5e8677c1" providerId="ADAL" clId="{ED174044-7328-104C-9DA9-57F613BA8BA9}" dt="2022-05-17T20:03:03.522" v="166" actId="700"/>
          <ac:picMkLst>
            <pc:docMk/>
            <pc:sldMk cId="1111069719" sldId="1333"/>
            <ac:picMk id="27" creationId="{8ADEF00D-4F7F-3842-BF0B-223145C91DEC}"/>
          </ac:picMkLst>
        </pc:picChg>
        <pc:picChg chg="mod ord">
          <ac:chgData name="Peggy O'Neill-Vivanco" userId="a3eb3f50-1fe2-4935-9c66-134a5e8677c1" providerId="ADAL" clId="{ED174044-7328-104C-9DA9-57F613BA8BA9}" dt="2022-05-17T20:03:03.522" v="166" actId="700"/>
          <ac:picMkLst>
            <pc:docMk/>
            <pc:sldMk cId="1111069719" sldId="1333"/>
            <ac:picMk id="29" creationId="{C435C5B0-9C31-1342-A138-2C3BA907C4CB}"/>
          </ac:picMkLst>
        </pc:picChg>
        <pc:picChg chg="mod ord">
          <ac:chgData name="Peggy O'Neill-Vivanco" userId="a3eb3f50-1fe2-4935-9c66-134a5e8677c1" providerId="ADAL" clId="{ED174044-7328-104C-9DA9-57F613BA8BA9}" dt="2022-05-17T20:03:03.522" v="166" actId="700"/>
          <ac:picMkLst>
            <pc:docMk/>
            <pc:sldMk cId="1111069719" sldId="1333"/>
            <ac:picMk id="31" creationId="{1F6F80C2-DBE7-CB4E-80D0-7E6E4E09AED9}"/>
          </ac:picMkLst>
        </pc:picChg>
      </pc:sldChg>
      <pc:sldChg chg="modSp add mod ord">
        <pc:chgData name="Peggy O'Neill-Vivanco" userId="a3eb3f50-1fe2-4935-9c66-134a5e8677c1" providerId="ADAL" clId="{ED174044-7328-104C-9DA9-57F613BA8BA9}" dt="2022-05-17T20:01:30.597" v="162" actId="20577"/>
        <pc:sldMkLst>
          <pc:docMk/>
          <pc:sldMk cId="1945292248" sldId="1344"/>
        </pc:sldMkLst>
        <pc:spChg chg="mod">
          <ac:chgData name="Peggy O'Neill-Vivanco" userId="a3eb3f50-1fe2-4935-9c66-134a5e8677c1" providerId="ADAL" clId="{ED174044-7328-104C-9DA9-57F613BA8BA9}" dt="2022-05-17T20:01:30.597" v="162" actId="20577"/>
          <ac:spMkLst>
            <pc:docMk/>
            <pc:sldMk cId="1945292248" sldId="1344"/>
            <ac:spMk id="4" creationId="{00000000-0000-0000-0000-000000000000}"/>
          </ac:spMkLst>
        </pc:spChg>
      </pc:sldChg>
      <pc:sldChg chg="add del">
        <pc:chgData name="Peggy O'Neill-Vivanco" userId="a3eb3f50-1fe2-4935-9c66-134a5e8677c1" providerId="ADAL" clId="{ED174044-7328-104C-9DA9-57F613BA8BA9}" dt="2022-05-17T20:05:31.323" v="185" actId="2696"/>
        <pc:sldMkLst>
          <pc:docMk/>
          <pc:sldMk cId="3456852931" sldId="1353"/>
        </pc:sldMkLst>
      </pc:sldChg>
      <pc:sldChg chg="add ord">
        <pc:chgData name="Peggy O'Neill-Vivanco" userId="a3eb3f50-1fe2-4935-9c66-134a5e8677c1" providerId="ADAL" clId="{ED174044-7328-104C-9DA9-57F613BA8BA9}" dt="2022-05-17T19:46:44.483" v="2" actId="20578"/>
        <pc:sldMkLst>
          <pc:docMk/>
          <pc:sldMk cId="1338560943" sldId="1450"/>
        </pc:sldMkLst>
      </pc:sldChg>
      <pc:sldChg chg="add ord">
        <pc:chgData name="Peggy O'Neill-Vivanco" userId="a3eb3f50-1fe2-4935-9c66-134a5e8677c1" providerId="ADAL" clId="{ED174044-7328-104C-9DA9-57F613BA8BA9}" dt="2022-05-17T19:51:44.023" v="20" actId="20578"/>
        <pc:sldMkLst>
          <pc:docMk/>
          <pc:sldMk cId="1163600039" sldId="1451"/>
        </pc:sldMkLst>
      </pc:sldChg>
      <pc:sldChg chg="add ord">
        <pc:chgData name="Peggy O'Neill-Vivanco" userId="a3eb3f50-1fe2-4935-9c66-134a5e8677c1" providerId="ADAL" clId="{ED174044-7328-104C-9DA9-57F613BA8BA9}" dt="2022-05-17T19:51:47.447" v="21" actId="20578"/>
        <pc:sldMkLst>
          <pc:docMk/>
          <pc:sldMk cId="1859479472" sldId="1452"/>
        </pc:sldMkLst>
      </pc:sldChg>
      <pc:sldChg chg="delSp add del mod">
        <pc:chgData name="Peggy O'Neill-Vivanco" userId="a3eb3f50-1fe2-4935-9c66-134a5e8677c1" providerId="ADAL" clId="{ED174044-7328-104C-9DA9-57F613BA8BA9}" dt="2022-05-17T20:05:51.314" v="189" actId="2696"/>
        <pc:sldMkLst>
          <pc:docMk/>
          <pc:sldMk cId="2922080630" sldId="1453"/>
        </pc:sldMkLst>
        <pc:picChg chg="del">
          <ac:chgData name="Peggy O'Neill-Vivanco" userId="a3eb3f50-1fe2-4935-9c66-134a5e8677c1" providerId="ADAL" clId="{ED174044-7328-104C-9DA9-57F613BA8BA9}" dt="2022-05-17T20:02:39.065" v="164" actId="478"/>
          <ac:picMkLst>
            <pc:docMk/>
            <pc:sldMk cId="2922080630" sldId="1453"/>
            <ac:picMk id="12" creationId="{6DAC480D-F316-49B8-BC22-7F4DD4F3E08B}"/>
          </ac:picMkLst>
        </pc:picChg>
      </pc:sldChg>
      <pc:sldChg chg="addSp delSp modSp add mod ord">
        <pc:chgData name="Peggy O'Neill-Vivanco" userId="a3eb3f50-1fe2-4935-9c66-134a5e8677c1" providerId="ADAL" clId="{ED174044-7328-104C-9DA9-57F613BA8BA9}" dt="2022-05-17T20:14:02.732" v="266" actId="1076"/>
        <pc:sldMkLst>
          <pc:docMk/>
          <pc:sldMk cId="398809573" sldId="1454"/>
        </pc:sldMkLst>
        <pc:spChg chg="del">
          <ac:chgData name="Peggy O'Neill-Vivanco" userId="a3eb3f50-1fe2-4935-9c66-134a5e8677c1" providerId="ADAL" clId="{ED174044-7328-104C-9DA9-57F613BA8BA9}" dt="2022-05-17T20:06:02.374" v="190" actId="478"/>
          <ac:spMkLst>
            <pc:docMk/>
            <pc:sldMk cId="398809573" sldId="1454"/>
            <ac:spMk id="3" creationId="{00000000-0000-0000-0000-000000000000}"/>
          </ac:spMkLst>
        </pc:spChg>
        <pc:spChg chg="add del mod">
          <ac:chgData name="Peggy O'Neill-Vivanco" userId="a3eb3f50-1fe2-4935-9c66-134a5e8677c1" providerId="ADAL" clId="{ED174044-7328-104C-9DA9-57F613BA8BA9}" dt="2022-05-17T20:08:20.328" v="219" actId="478"/>
          <ac:spMkLst>
            <pc:docMk/>
            <pc:sldMk cId="398809573" sldId="1454"/>
            <ac:spMk id="5" creationId="{CF48E619-D6DF-2077-DC93-3FBE2A1B4EC3}"/>
          </ac:spMkLst>
        </pc:spChg>
        <pc:spChg chg="del mod">
          <ac:chgData name="Peggy O'Neill-Vivanco" userId="a3eb3f50-1fe2-4935-9c66-134a5e8677c1" providerId="ADAL" clId="{ED174044-7328-104C-9DA9-57F613BA8BA9}" dt="2022-05-17T20:06:12.798" v="196" actId="478"/>
          <ac:spMkLst>
            <pc:docMk/>
            <pc:sldMk cId="398809573" sldId="1454"/>
            <ac:spMk id="13" creationId="{00000000-0000-0000-0000-000000000000}"/>
          </ac:spMkLst>
        </pc:spChg>
        <pc:spChg chg="add del mod">
          <ac:chgData name="Peggy O'Neill-Vivanco" userId="a3eb3f50-1fe2-4935-9c66-134a5e8677c1" providerId="ADAL" clId="{ED174044-7328-104C-9DA9-57F613BA8BA9}" dt="2022-05-17T20:13:21.004" v="257" actId="478"/>
          <ac:spMkLst>
            <pc:docMk/>
            <pc:sldMk cId="398809573" sldId="1454"/>
            <ac:spMk id="14" creationId="{ACA6108E-A320-F21A-875E-61BC04D58192}"/>
          </ac:spMkLst>
        </pc:spChg>
        <pc:spChg chg="del mod">
          <ac:chgData name="Peggy O'Neill-Vivanco" userId="a3eb3f50-1fe2-4935-9c66-134a5e8677c1" providerId="ADAL" clId="{ED174044-7328-104C-9DA9-57F613BA8BA9}" dt="2022-05-17T20:06:16.192" v="198" actId="478"/>
          <ac:spMkLst>
            <pc:docMk/>
            <pc:sldMk cId="398809573" sldId="1454"/>
            <ac:spMk id="15" creationId="{00000000-0000-0000-0000-000000000000}"/>
          </ac:spMkLst>
        </pc:spChg>
        <pc:spChg chg="add del mod">
          <ac:chgData name="Peggy O'Neill-Vivanco" userId="a3eb3f50-1fe2-4935-9c66-134a5e8677c1" providerId="ADAL" clId="{ED174044-7328-104C-9DA9-57F613BA8BA9}" dt="2022-05-17T20:13:12.414" v="256" actId="478"/>
          <ac:spMkLst>
            <pc:docMk/>
            <pc:sldMk cId="398809573" sldId="1454"/>
            <ac:spMk id="18" creationId="{3D3AA1EA-E3C3-ED82-8E45-DDB2AFE5F4B6}"/>
          </ac:spMkLst>
        </pc:spChg>
        <pc:spChg chg="add del mod">
          <ac:chgData name="Peggy O'Neill-Vivanco" userId="a3eb3f50-1fe2-4935-9c66-134a5e8677c1" providerId="ADAL" clId="{ED174044-7328-104C-9DA9-57F613BA8BA9}" dt="2022-05-17T20:13:08.577" v="254" actId="478"/>
          <ac:spMkLst>
            <pc:docMk/>
            <pc:sldMk cId="398809573" sldId="1454"/>
            <ac:spMk id="21" creationId="{A79206BD-E14B-BA3C-9660-6D6045C241B7}"/>
          </ac:spMkLst>
        </pc:spChg>
        <pc:spChg chg="add del mod">
          <ac:chgData name="Peggy O'Neill-Vivanco" userId="a3eb3f50-1fe2-4935-9c66-134a5e8677c1" providerId="ADAL" clId="{ED174044-7328-104C-9DA9-57F613BA8BA9}" dt="2022-05-17T20:13:05.045" v="253" actId="478"/>
          <ac:spMkLst>
            <pc:docMk/>
            <pc:sldMk cId="398809573" sldId="1454"/>
            <ac:spMk id="23" creationId="{DD1C5165-BD59-0E18-7576-7B32556F1E8B}"/>
          </ac:spMkLst>
        </pc:spChg>
        <pc:spChg chg="add del mod">
          <ac:chgData name="Peggy O'Neill-Vivanco" userId="a3eb3f50-1fe2-4935-9c66-134a5e8677c1" providerId="ADAL" clId="{ED174044-7328-104C-9DA9-57F613BA8BA9}" dt="2022-05-17T20:13:02.603" v="252" actId="478"/>
          <ac:spMkLst>
            <pc:docMk/>
            <pc:sldMk cId="398809573" sldId="1454"/>
            <ac:spMk id="25" creationId="{17F1EDA1-E08A-72D0-A316-84B1D252717C}"/>
          </ac:spMkLst>
        </pc:spChg>
        <pc:spChg chg="add mod">
          <ac:chgData name="Peggy O'Neill-Vivanco" userId="a3eb3f50-1fe2-4935-9c66-134a5e8677c1" providerId="ADAL" clId="{ED174044-7328-104C-9DA9-57F613BA8BA9}" dt="2022-05-17T20:13:53.275" v="264" actId="1076"/>
          <ac:spMkLst>
            <pc:docMk/>
            <pc:sldMk cId="398809573" sldId="1454"/>
            <ac:spMk id="26" creationId="{A27C4A9D-54C2-1A0D-875F-A19B880EC5F1}"/>
          </ac:spMkLst>
        </pc:spChg>
        <pc:spChg chg="add mod">
          <ac:chgData name="Peggy O'Neill-Vivanco" userId="a3eb3f50-1fe2-4935-9c66-134a5e8677c1" providerId="ADAL" clId="{ED174044-7328-104C-9DA9-57F613BA8BA9}" dt="2022-05-17T20:13:28.707" v="259"/>
          <ac:spMkLst>
            <pc:docMk/>
            <pc:sldMk cId="398809573" sldId="1454"/>
            <ac:spMk id="27" creationId="{58A22272-9803-BB4A-4B21-EA4B76FEA60B}"/>
          </ac:spMkLst>
        </pc:spChg>
        <pc:picChg chg="del">
          <ac:chgData name="Peggy O'Neill-Vivanco" userId="a3eb3f50-1fe2-4935-9c66-134a5e8677c1" providerId="ADAL" clId="{ED174044-7328-104C-9DA9-57F613BA8BA9}" dt="2022-05-17T20:06:05.898" v="192" actId="478"/>
          <ac:picMkLst>
            <pc:docMk/>
            <pc:sldMk cId="398809573" sldId="1454"/>
            <ac:picMk id="8" creationId="{8FFA8EDD-7292-7BF2-FD87-84B0B99D0F70}"/>
          </ac:picMkLst>
        </pc:picChg>
        <pc:picChg chg="del">
          <ac:chgData name="Peggy O'Neill-Vivanco" userId="a3eb3f50-1fe2-4935-9c66-134a5e8677c1" providerId="ADAL" clId="{ED174044-7328-104C-9DA9-57F613BA8BA9}" dt="2022-05-17T20:06:07.534" v="193" actId="478"/>
          <ac:picMkLst>
            <pc:docMk/>
            <pc:sldMk cId="398809573" sldId="1454"/>
            <ac:picMk id="10" creationId="{7E36CD0C-642D-A579-5D11-A07547ABE8F7}"/>
          </ac:picMkLst>
        </pc:picChg>
        <pc:picChg chg="del">
          <ac:chgData name="Peggy O'Neill-Vivanco" userId="a3eb3f50-1fe2-4935-9c66-134a5e8677c1" providerId="ADAL" clId="{ED174044-7328-104C-9DA9-57F613BA8BA9}" dt="2022-05-17T20:06:09.127" v="194" actId="478"/>
          <ac:picMkLst>
            <pc:docMk/>
            <pc:sldMk cId="398809573" sldId="1454"/>
            <ac:picMk id="12" creationId="{9C5FA1E9-3199-C7EB-2F1B-41766D9B9876}"/>
          </ac:picMkLst>
        </pc:picChg>
        <pc:picChg chg="add del mod">
          <ac:chgData name="Peggy O'Neill-Vivanco" userId="a3eb3f50-1fe2-4935-9c66-134a5e8677c1" providerId="ADAL" clId="{ED174044-7328-104C-9DA9-57F613BA8BA9}" dt="2022-05-17T20:12:51.840" v="247" actId="478"/>
          <ac:picMkLst>
            <pc:docMk/>
            <pc:sldMk cId="398809573" sldId="1454"/>
            <ac:picMk id="16" creationId="{C715BBC3-7B11-7026-396A-9E36BBD4B679}"/>
          </ac:picMkLst>
        </pc:picChg>
        <pc:picChg chg="add del mod">
          <ac:chgData name="Peggy O'Neill-Vivanco" userId="a3eb3f50-1fe2-4935-9c66-134a5e8677c1" providerId="ADAL" clId="{ED174044-7328-104C-9DA9-57F613BA8BA9}" dt="2022-05-17T20:06:46.169" v="203" actId="478"/>
          <ac:picMkLst>
            <pc:docMk/>
            <pc:sldMk cId="398809573" sldId="1454"/>
            <ac:picMk id="17" creationId="{94B919FB-B49C-2294-9FF5-B1EFE87EA176}"/>
          </ac:picMkLst>
        </pc:picChg>
        <pc:picChg chg="add del mod">
          <ac:chgData name="Peggy O'Neill-Vivanco" userId="a3eb3f50-1fe2-4935-9c66-134a5e8677c1" providerId="ADAL" clId="{ED174044-7328-104C-9DA9-57F613BA8BA9}" dt="2022-05-17T20:12:56.512" v="249" actId="478"/>
          <ac:picMkLst>
            <pc:docMk/>
            <pc:sldMk cId="398809573" sldId="1454"/>
            <ac:picMk id="19" creationId="{0428CB9E-2A44-FEFE-E0C5-BFC8B18CA460}"/>
          </ac:picMkLst>
        </pc:picChg>
        <pc:picChg chg="add del mod">
          <ac:chgData name="Peggy O'Neill-Vivanco" userId="a3eb3f50-1fe2-4935-9c66-134a5e8677c1" providerId="ADAL" clId="{ED174044-7328-104C-9DA9-57F613BA8BA9}" dt="2022-05-17T20:07:40.820" v="213" actId="478"/>
          <ac:picMkLst>
            <pc:docMk/>
            <pc:sldMk cId="398809573" sldId="1454"/>
            <ac:picMk id="20" creationId="{1A64FAE4-F794-AB42-2171-70025B3658C2}"/>
          </ac:picMkLst>
        </pc:picChg>
        <pc:picChg chg="add del mod">
          <ac:chgData name="Peggy O'Neill-Vivanco" userId="a3eb3f50-1fe2-4935-9c66-134a5e8677c1" providerId="ADAL" clId="{ED174044-7328-104C-9DA9-57F613BA8BA9}" dt="2022-05-17T20:12:58.177" v="250" actId="478"/>
          <ac:picMkLst>
            <pc:docMk/>
            <pc:sldMk cId="398809573" sldId="1454"/>
            <ac:picMk id="22" creationId="{84940B3A-F97C-DA31-5BEF-D010779158FC}"/>
          </ac:picMkLst>
        </pc:picChg>
        <pc:picChg chg="add del mod">
          <ac:chgData name="Peggy O'Neill-Vivanco" userId="a3eb3f50-1fe2-4935-9c66-134a5e8677c1" providerId="ADAL" clId="{ED174044-7328-104C-9DA9-57F613BA8BA9}" dt="2022-05-17T20:12:59.754" v="251" actId="478"/>
          <ac:picMkLst>
            <pc:docMk/>
            <pc:sldMk cId="398809573" sldId="1454"/>
            <ac:picMk id="24" creationId="{25E5198A-2328-37F1-B8C0-DFDA7A834DC6}"/>
          </ac:picMkLst>
        </pc:picChg>
        <pc:picChg chg="add mod">
          <ac:chgData name="Peggy O'Neill-Vivanco" userId="a3eb3f50-1fe2-4935-9c66-134a5e8677c1" providerId="ADAL" clId="{ED174044-7328-104C-9DA9-57F613BA8BA9}" dt="2022-05-17T20:13:56.496" v="265" actId="1076"/>
          <ac:picMkLst>
            <pc:docMk/>
            <pc:sldMk cId="398809573" sldId="1454"/>
            <ac:picMk id="28" creationId="{13E6C872-1AAC-1A1E-C1BB-1F06BB911FD2}"/>
          </ac:picMkLst>
        </pc:picChg>
        <pc:picChg chg="add mod">
          <ac:chgData name="Peggy O'Neill-Vivanco" userId="a3eb3f50-1fe2-4935-9c66-134a5e8677c1" providerId="ADAL" clId="{ED174044-7328-104C-9DA9-57F613BA8BA9}" dt="2022-05-17T20:14:02.732" v="266" actId="1076"/>
          <ac:picMkLst>
            <pc:docMk/>
            <pc:sldMk cId="398809573" sldId="1454"/>
            <ac:picMk id="29" creationId="{D729213E-607D-5EEC-7098-640631445F01}"/>
          </ac:picMkLst>
        </pc:picChg>
      </pc:sldChg>
      <pc:sldChg chg="add del">
        <pc:chgData name="Peggy O'Neill-Vivanco" userId="a3eb3f50-1fe2-4935-9c66-134a5e8677c1" providerId="ADAL" clId="{ED174044-7328-104C-9DA9-57F613BA8BA9}" dt="2022-05-17T20:03:45.759" v="170"/>
        <pc:sldMkLst>
          <pc:docMk/>
          <pc:sldMk cId="2735052041" sldId="1454"/>
        </pc:sldMkLst>
      </pc:sldChg>
      <pc:sldChg chg="new del">
        <pc:chgData name="Peggy O'Neill-Vivanco" userId="a3eb3f50-1fe2-4935-9c66-134a5e8677c1" providerId="ADAL" clId="{ED174044-7328-104C-9DA9-57F613BA8BA9}" dt="2022-05-17T20:08:40.821" v="221" actId="680"/>
        <pc:sldMkLst>
          <pc:docMk/>
          <pc:sldMk cId="675570846" sldId="1455"/>
        </pc:sldMkLst>
      </pc:sldChg>
      <pc:sldChg chg="add del">
        <pc:chgData name="Peggy O'Neill-Vivanco" userId="a3eb3f50-1fe2-4935-9c66-134a5e8677c1" providerId="ADAL" clId="{ED174044-7328-104C-9DA9-57F613BA8BA9}" dt="2022-05-17T20:03:45.759" v="170"/>
        <pc:sldMkLst>
          <pc:docMk/>
          <pc:sldMk cId="3839662705" sldId="1455"/>
        </pc:sldMkLst>
      </pc:sldChg>
      <pc:sldChg chg="addSp delSp modSp add mod">
        <pc:chgData name="Peggy O'Neill-Vivanco" userId="a3eb3f50-1fe2-4935-9c66-134a5e8677c1" providerId="ADAL" clId="{ED174044-7328-104C-9DA9-57F613BA8BA9}" dt="2022-05-17T20:12:15.692" v="244" actId="14100"/>
        <pc:sldMkLst>
          <pc:docMk/>
          <pc:sldMk cId="3932134292" sldId="1455"/>
        </pc:sldMkLst>
        <pc:spChg chg="add del mod">
          <ac:chgData name="Peggy O'Neill-Vivanco" userId="a3eb3f50-1fe2-4935-9c66-134a5e8677c1" providerId="ADAL" clId="{ED174044-7328-104C-9DA9-57F613BA8BA9}" dt="2022-05-17T20:09:32.377" v="227"/>
          <ac:spMkLst>
            <pc:docMk/>
            <pc:sldMk cId="3932134292" sldId="1455"/>
            <ac:spMk id="2" creationId="{F4802D22-4924-33FA-7173-AADB0F6D68DA}"/>
          </ac:spMkLst>
        </pc:spChg>
        <pc:spChg chg="del">
          <ac:chgData name="Peggy O'Neill-Vivanco" userId="a3eb3f50-1fe2-4935-9c66-134a5e8677c1" providerId="ADAL" clId="{ED174044-7328-104C-9DA9-57F613BA8BA9}" dt="2022-05-17T20:09:47.339" v="228" actId="478"/>
          <ac:spMkLst>
            <pc:docMk/>
            <pc:sldMk cId="3932134292" sldId="1455"/>
            <ac:spMk id="4" creationId="{00000000-0000-0000-0000-000000000000}"/>
          </ac:spMkLst>
        </pc:spChg>
        <pc:spChg chg="mod">
          <ac:chgData name="Peggy O'Neill-Vivanco" userId="a3eb3f50-1fe2-4935-9c66-134a5e8677c1" providerId="ADAL" clId="{ED174044-7328-104C-9DA9-57F613BA8BA9}" dt="2022-05-17T20:09:53.802" v="229" actId="207"/>
          <ac:spMkLst>
            <pc:docMk/>
            <pc:sldMk cId="3932134292" sldId="1455"/>
            <ac:spMk id="14" creationId="{ACA6108E-A320-F21A-875E-61BC04D58192}"/>
          </ac:spMkLst>
        </pc:spChg>
        <pc:spChg chg="mod">
          <ac:chgData name="Peggy O'Neill-Vivanco" userId="a3eb3f50-1fe2-4935-9c66-134a5e8677c1" providerId="ADAL" clId="{ED174044-7328-104C-9DA9-57F613BA8BA9}" dt="2022-05-17T20:12:12.540" v="243" actId="113"/>
          <ac:spMkLst>
            <pc:docMk/>
            <pc:sldMk cId="3932134292" sldId="1455"/>
            <ac:spMk id="18" creationId="{3D3AA1EA-E3C3-ED82-8E45-DDB2AFE5F4B6}"/>
          </ac:spMkLst>
        </pc:spChg>
        <pc:spChg chg="mod">
          <ac:chgData name="Peggy O'Neill-Vivanco" userId="a3eb3f50-1fe2-4935-9c66-134a5e8677c1" providerId="ADAL" clId="{ED174044-7328-104C-9DA9-57F613BA8BA9}" dt="2022-05-17T20:12:09.061" v="242" actId="113"/>
          <ac:spMkLst>
            <pc:docMk/>
            <pc:sldMk cId="3932134292" sldId="1455"/>
            <ac:spMk id="21" creationId="{A79206BD-E14B-BA3C-9660-6D6045C241B7}"/>
          </ac:spMkLst>
        </pc:spChg>
        <pc:spChg chg="mod">
          <ac:chgData name="Peggy O'Neill-Vivanco" userId="a3eb3f50-1fe2-4935-9c66-134a5e8677c1" providerId="ADAL" clId="{ED174044-7328-104C-9DA9-57F613BA8BA9}" dt="2022-05-17T20:12:15.692" v="244" actId="14100"/>
          <ac:spMkLst>
            <pc:docMk/>
            <pc:sldMk cId="3932134292" sldId="1455"/>
            <ac:spMk id="23" creationId="{DD1C5165-BD59-0E18-7576-7B32556F1E8B}"/>
          </ac:spMkLst>
        </pc:spChg>
        <pc:spChg chg="mod">
          <ac:chgData name="Peggy O'Neill-Vivanco" userId="a3eb3f50-1fe2-4935-9c66-134a5e8677c1" providerId="ADAL" clId="{ED174044-7328-104C-9DA9-57F613BA8BA9}" dt="2022-05-17T20:12:00.651" v="240" actId="113"/>
          <ac:spMkLst>
            <pc:docMk/>
            <pc:sldMk cId="3932134292" sldId="1455"/>
            <ac:spMk id="25" creationId="{17F1EDA1-E08A-72D0-A316-84B1D252717C}"/>
          </ac:spMkLst>
        </pc:spChg>
        <pc:picChg chg="add mod">
          <ac:chgData name="Peggy O'Neill-Vivanco" userId="a3eb3f50-1fe2-4935-9c66-134a5e8677c1" providerId="ADAL" clId="{ED174044-7328-104C-9DA9-57F613BA8BA9}" dt="2022-05-17T20:10:46.455" v="231" actId="208"/>
          <ac:picMkLst>
            <pc:docMk/>
            <pc:sldMk cId="3932134292" sldId="1455"/>
            <ac:picMk id="15" creationId="{F9A0511D-1E96-67B3-77EF-B196D89B1C97}"/>
          </ac:picMkLst>
        </pc:picChg>
        <pc:picChg chg="del">
          <ac:chgData name="Peggy O'Neill-Vivanco" userId="a3eb3f50-1fe2-4935-9c66-134a5e8677c1" providerId="ADAL" clId="{ED174044-7328-104C-9DA9-57F613BA8BA9}" dt="2022-05-17T20:08:50.920" v="223" actId="478"/>
          <ac:picMkLst>
            <pc:docMk/>
            <pc:sldMk cId="3932134292" sldId="1455"/>
            <ac:picMk id="16" creationId="{C715BBC3-7B11-7026-396A-9E36BBD4B679}"/>
          </ac:picMkLst>
        </pc:picChg>
        <pc:picChg chg="mod">
          <ac:chgData name="Peggy O'Neill-Vivanco" userId="a3eb3f50-1fe2-4935-9c66-134a5e8677c1" providerId="ADAL" clId="{ED174044-7328-104C-9DA9-57F613BA8BA9}" dt="2022-05-17T20:10:39.430" v="230" actId="208"/>
          <ac:picMkLst>
            <pc:docMk/>
            <pc:sldMk cId="3932134292" sldId="1455"/>
            <ac:picMk id="19" creationId="{0428CB9E-2A44-FEFE-E0C5-BFC8B18CA460}"/>
          </ac:picMkLst>
        </pc:picChg>
        <pc:picChg chg="mod">
          <ac:chgData name="Peggy O'Neill-Vivanco" userId="a3eb3f50-1fe2-4935-9c66-134a5e8677c1" providerId="ADAL" clId="{ED174044-7328-104C-9DA9-57F613BA8BA9}" dt="2022-05-17T20:10:49.029" v="232" actId="208"/>
          <ac:picMkLst>
            <pc:docMk/>
            <pc:sldMk cId="3932134292" sldId="1455"/>
            <ac:picMk id="22" creationId="{84940B3A-F97C-DA31-5BEF-D010779158FC}"/>
          </ac:picMkLst>
        </pc:picChg>
        <pc:picChg chg="mod">
          <ac:chgData name="Peggy O'Neill-Vivanco" userId="a3eb3f50-1fe2-4935-9c66-134a5e8677c1" providerId="ADAL" clId="{ED174044-7328-104C-9DA9-57F613BA8BA9}" dt="2022-05-17T20:10:52.673" v="233" actId="208"/>
          <ac:picMkLst>
            <pc:docMk/>
            <pc:sldMk cId="3932134292" sldId="1455"/>
            <ac:picMk id="24" creationId="{25E5198A-2328-37F1-B8C0-DFDA7A834DC6}"/>
          </ac:picMkLst>
        </pc:picChg>
      </pc:sldChg>
      <pc:sldChg chg="add del">
        <pc:chgData name="Peggy O'Neill-Vivanco" userId="a3eb3f50-1fe2-4935-9c66-134a5e8677c1" providerId="ADAL" clId="{ED174044-7328-104C-9DA9-57F613BA8BA9}" dt="2022-05-17T20:03:45.759" v="170"/>
        <pc:sldMkLst>
          <pc:docMk/>
          <pc:sldMk cId="3418190265" sldId="1456"/>
        </pc:sldMkLst>
      </pc:sldChg>
      <pc:sldChg chg="add del">
        <pc:chgData name="Peggy O'Neill-Vivanco" userId="a3eb3f50-1fe2-4935-9c66-134a5e8677c1" providerId="ADAL" clId="{ED174044-7328-104C-9DA9-57F613BA8BA9}" dt="2022-05-17T20:03:45.759" v="170"/>
        <pc:sldMkLst>
          <pc:docMk/>
          <pc:sldMk cId="2680595328" sldId="1457"/>
        </pc:sldMkLst>
      </pc:sldChg>
      <pc:sldChg chg="add del">
        <pc:chgData name="Peggy O'Neill-Vivanco" userId="a3eb3f50-1fe2-4935-9c66-134a5e8677c1" providerId="ADAL" clId="{ED174044-7328-104C-9DA9-57F613BA8BA9}" dt="2022-05-17T20:03:45.759" v="170"/>
        <pc:sldMkLst>
          <pc:docMk/>
          <pc:sldMk cId="3769284364" sldId="1458"/>
        </pc:sldMkLst>
      </pc:sldChg>
      <pc:sldChg chg="add del">
        <pc:chgData name="Peggy O'Neill-Vivanco" userId="a3eb3f50-1fe2-4935-9c66-134a5e8677c1" providerId="ADAL" clId="{ED174044-7328-104C-9DA9-57F613BA8BA9}" dt="2022-05-17T20:03:45.759" v="170"/>
        <pc:sldMkLst>
          <pc:docMk/>
          <pc:sldMk cId="1245924822" sldId="1459"/>
        </pc:sldMkLst>
      </pc:sldChg>
      <pc:sldChg chg="add del">
        <pc:chgData name="Peggy O'Neill-Vivanco" userId="a3eb3f50-1fe2-4935-9c66-134a5e8677c1" providerId="ADAL" clId="{ED174044-7328-104C-9DA9-57F613BA8BA9}" dt="2022-05-17T20:03:45.759" v="170"/>
        <pc:sldMkLst>
          <pc:docMk/>
          <pc:sldMk cId="4170512115" sldId="1460"/>
        </pc:sldMkLst>
      </pc:sldChg>
      <pc:sldChg chg="add del">
        <pc:chgData name="Peggy O'Neill-Vivanco" userId="a3eb3f50-1fe2-4935-9c66-134a5e8677c1" providerId="ADAL" clId="{ED174044-7328-104C-9DA9-57F613BA8BA9}" dt="2022-05-17T20:03:45.759" v="170"/>
        <pc:sldMkLst>
          <pc:docMk/>
          <pc:sldMk cId="2268347861" sldId="1461"/>
        </pc:sldMkLst>
      </pc:sldChg>
      <pc:sldChg chg="add del">
        <pc:chgData name="Peggy O'Neill-Vivanco" userId="a3eb3f50-1fe2-4935-9c66-134a5e8677c1" providerId="ADAL" clId="{ED174044-7328-104C-9DA9-57F613BA8BA9}" dt="2022-05-17T20:03:45.759" v="170"/>
        <pc:sldMkLst>
          <pc:docMk/>
          <pc:sldMk cId="1078223840" sldId="1462"/>
        </pc:sldMkLst>
      </pc:sldChg>
      <pc:sldChg chg="modSp add del mod">
        <pc:chgData name="Peggy O'Neill-Vivanco" userId="a3eb3f50-1fe2-4935-9c66-134a5e8677c1" providerId="ADAL" clId="{ED174044-7328-104C-9DA9-57F613BA8BA9}" dt="2022-05-17T20:03:45.759" v="170"/>
        <pc:sldMkLst>
          <pc:docMk/>
          <pc:sldMk cId="1729394519" sldId="1463"/>
        </pc:sldMkLst>
        <pc:spChg chg="mod">
          <ac:chgData name="Peggy O'Neill-Vivanco" userId="a3eb3f50-1fe2-4935-9c66-134a5e8677c1" providerId="ADAL" clId="{ED174044-7328-104C-9DA9-57F613BA8BA9}" dt="2022-05-17T20:03:45.759" v="170"/>
          <ac:spMkLst>
            <pc:docMk/>
            <pc:sldMk cId="1729394519" sldId="1463"/>
            <ac:spMk id="2" creationId="{00000000-0000-0000-0000-000000000000}"/>
          </ac:spMkLst>
        </pc:spChg>
      </pc:sldChg>
      <pc:sldChg chg="add del">
        <pc:chgData name="Peggy O'Neill-Vivanco" userId="a3eb3f50-1fe2-4935-9c66-134a5e8677c1" providerId="ADAL" clId="{ED174044-7328-104C-9DA9-57F613BA8BA9}" dt="2022-05-17T20:03:45.759" v="170"/>
        <pc:sldMkLst>
          <pc:docMk/>
          <pc:sldMk cId="914614088" sldId="1464"/>
        </pc:sldMkLst>
      </pc:sldChg>
      <pc:sldMasterChg chg="delSldLayout">
        <pc:chgData name="Peggy O'Neill-Vivanco" userId="a3eb3f50-1fe2-4935-9c66-134a5e8677c1" providerId="ADAL" clId="{ED174044-7328-104C-9DA9-57F613BA8BA9}" dt="2022-05-17T20:12:21.368" v="245" actId="2696"/>
        <pc:sldMasterMkLst>
          <pc:docMk/>
          <pc:sldMasterMk cId="2628146703" sldId="2147483715"/>
        </pc:sldMasterMkLst>
        <pc:sldLayoutChg chg="del">
          <pc:chgData name="Peggy O'Neill-Vivanco" userId="a3eb3f50-1fe2-4935-9c66-134a5e8677c1" providerId="ADAL" clId="{ED174044-7328-104C-9DA9-57F613BA8BA9}" dt="2022-05-17T20:12:21.368" v="245" actId="2696"/>
          <pc:sldLayoutMkLst>
            <pc:docMk/>
            <pc:sldMasterMk cId="2628146703" sldId="2147483715"/>
            <pc:sldLayoutMk cId="3881700925" sldId="2147483729"/>
          </pc:sldLayoutMkLst>
        </pc:sldLayoutChg>
      </pc:sldMasterChg>
    </pc:docChg>
  </pc:docChgLst>
  <pc:docChgLst>
    <pc:chgData name="Peggy O'Neill-Vivanco" userId="a3eb3f50-1fe2-4935-9c66-134a5e8677c1" providerId="ADAL" clId="{12D241DB-0DD9-3F46-95E0-FD9CC85A7249}"/>
    <pc:docChg chg="custSel addSld delSld modSld sldOrd">
      <pc:chgData name="Peggy O'Neill-Vivanco" userId="a3eb3f50-1fe2-4935-9c66-134a5e8677c1" providerId="ADAL" clId="{12D241DB-0DD9-3F46-95E0-FD9CC85A7249}" dt="2022-05-17T20:44:07.313" v="39" actId="2711"/>
      <pc:docMkLst>
        <pc:docMk/>
      </pc:docMkLst>
      <pc:sldChg chg="modSp mod">
        <pc:chgData name="Peggy O'Neill-Vivanco" userId="a3eb3f50-1fe2-4935-9c66-134a5e8677c1" providerId="ADAL" clId="{12D241DB-0DD9-3F46-95E0-FD9CC85A7249}" dt="2022-05-17T20:30:33.905" v="12" actId="20577"/>
        <pc:sldMkLst>
          <pc:docMk/>
          <pc:sldMk cId="2577746813" sldId="256"/>
        </pc:sldMkLst>
        <pc:spChg chg="mod">
          <ac:chgData name="Peggy O'Neill-Vivanco" userId="a3eb3f50-1fe2-4935-9c66-134a5e8677c1" providerId="ADAL" clId="{12D241DB-0DD9-3F46-95E0-FD9CC85A7249}" dt="2022-05-17T20:30:33.905" v="12" actId="20577"/>
          <ac:spMkLst>
            <pc:docMk/>
            <pc:sldMk cId="2577746813" sldId="256"/>
            <ac:spMk id="3" creationId="{00000000-0000-0000-0000-000000000000}"/>
          </ac:spMkLst>
        </pc:spChg>
      </pc:sldChg>
      <pc:sldChg chg="del">
        <pc:chgData name="Peggy O'Neill-Vivanco" userId="a3eb3f50-1fe2-4935-9c66-134a5e8677c1" providerId="ADAL" clId="{12D241DB-0DD9-3F46-95E0-FD9CC85A7249}" dt="2022-05-17T20:29:55.321" v="2" actId="2696"/>
        <pc:sldMkLst>
          <pc:docMk/>
          <pc:sldMk cId="2787932044" sldId="1241"/>
        </pc:sldMkLst>
      </pc:sldChg>
      <pc:sldChg chg="del">
        <pc:chgData name="Peggy O'Neill-Vivanco" userId="a3eb3f50-1fe2-4935-9c66-134a5e8677c1" providerId="ADAL" clId="{12D241DB-0DD9-3F46-95E0-FD9CC85A7249}" dt="2022-05-17T20:43:38.996" v="37" actId="2696"/>
        <pc:sldMkLst>
          <pc:docMk/>
          <pc:sldMk cId="1982411013" sldId="1309"/>
        </pc:sldMkLst>
      </pc:sldChg>
      <pc:sldChg chg="del">
        <pc:chgData name="Peggy O'Neill-Vivanco" userId="a3eb3f50-1fe2-4935-9c66-134a5e8677c1" providerId="ADAL" clId="{12D241DB-0DD9-3F46-95E0-FD9CC85A7249}" dt="2022-05-17T20:29:50.811" v="1" actId="2696"/>
        <pc:sldMkLst>
          <pc:docMk/>
          <pc:sldMk cId="1338560943" sldId="1450"/>
        </pc:sldMkLst>
      </pc:sldChg>
      <pc:sldChg chg="modSp mod">
        <pc:chgData name="Peggy O'Neill-Vivanco" userId="a3eb3f50-1fe2-4935-9c66-134a5e8677c1" providerId="ADAL" clId="{12D241DB-0DD9-3F46-95E0-FD9CC85A7249}" dt="2022-05-17T20:30:09.641" v="4" actId="1076"/>
        <pc:sldMkLst>
          <pc:docMk/>
          <pc:sldMk cId="398809573" sldId="1454"/>
        </pc:sldMkLst>
        <pc:picChg chg="mod">
          <ac:chgData name="Peggy O'Neill-Vivanco" userId="a3eb3f50-1fe2-4935-9c66-134a5e8677c1" providerId="ADAL" clId="{12D241DB-0DD9-3F46-95E0-FD9CC85A7249}" dt="2022-05-17T20:30:07.593" v="3" actId="1076"/>
          <ac:picMkLst>
            <pc:docMk/>
            <pc:sldMk cId="398809573" sldId="1454"/>
            <ac:picMk id="28" creationId="{13E6C872-1AAC-1A1E-C1BB-1F06BB911FD2}"/>
          </ac:picMkLst>
        </pc:picChg>
        <pc:picChg chg="mod">
          <ac:chgData name="Peggy O'Neill-Vivanco" userId="a3eb3f50-1fe2-4935-9c66-134a5e8677c1" providerId="ADAL" clId="{12D241DB-0DD9-3F46-95E0-FD9CC85A7249}" dt="2022-05-17T20:30:09.641" v="4" actId="1076"/>
          <ac:picMkLst>
            <pc:docMk/>
            <pc:sldMk cId="398809573" sldId="1454"/>
            <ac:picMk id="29" creationId="{D729213E-607D-5EEC-7098-640631445F01}"/>
          </ac:picMkLst>
        </pc:picChg>
      </pc:sldChg>
      <pc:sldChg chg="addSp delSp modSp mod ord modNotesTx">
        <pc:chgData name="Peggy O'Neill-Vivanco" userId="a3eb3f50-1fe2-4935-9c66-134a5e8677c1" providerId="ADAL" clId="{12D241DB-0DD9-3F46-95E0-FD9CC85A7249}" dt="2022-05-17T20:43:53.793" v="38" actId="207"/>
        <pc:sldMkLst>
          <pc:docMk/>
          <pc:sldMk cId="3932134292" sldId="1455"/>
        </pc:sldMkLst>
        <pc:spChg chg="add mod">
          <ac:chgData name="Peggy O'Neill-Vivanco" userId="a3eb3f50-1fe2-4935-9c66-134a5e8677c1" providerId="ADAL" clId="{12D241DB-0DD9-3F46-95E0-FD9CC85A7249}" dt="2022-05-17T20:43:53.793" v="38" actId="207"/>
          <ac:spMkLst>
            <pc:docMk/>
            <pc:sldMk cId="3932134292" sldId="1455"/>
            <ac:spMk id="13" creationId="{D97D0D02-E416-F999-5143-9CC13D76D9A3}"/>
          </ac:spMkLst>
        </pc:spChg>
        <pc:spChg chg="del">
          <ac:chgData name="Peggy O'Neill-Vivanco" userId="a3eb3f50-1fe2-4935-9c66-134a5e8677c1" providerId="ADAL" clId="{12D241DB-0DD9-3F46-95E0-FD9CC85A7249}" dt="2022-05-17T20:42:38.635" v="20" actId="478"/>
          <ac:spMkLst>
            <pc:docMk/>
            <pc:sldMk cId="3932134292" sldId="1455"/>
            <ac:spMk id="14" creationId="{ACA6108E-A320-F21A-875E-61BC04D58192}"/>
          </ac:spMkLst>
        </pc:spChg>
        <pc:spChg chg="add mod">
          <ac:chgData name="Peggy O'Neill-Vivanco" userId="a3eb3f50-1fe2-4935-9c66-134a5e8677c1" providerId="ADAL" clId="{12D241DB-0DD9-3F46-95E0-FD9CC85A7249}" dt="2022-05-17T20:43:32.228" v="36" actId="14100"/>
          <ac:spMkLst>
            <pc:docMk/>
            <pc:sldMk cId="3932134292" sldId="1455"/>
            <ac:spMk id="16" creationId="{55F5F57F-3951-BFFC-0BE8-B0F62166D64B}"/>
          </ac:spMkLst>
        </pc:spChg>
        <pc:spChg chg="del">
          <ac:chgData name="Peggy O'Neill-Vivanco" userId="a3eb3f50-1fe2-4935-9c66-134a5e8677c1" providerId="ADAL" clId="{12D241DB-0DD9-3F46-95E0-FD9CC85A7249}" dt="2022-05-17T20:43:05.646" v="31" actId="478"/>
          <ac:spMkLst>
            <pc:docMk/>
            <pc:sldMk cId="3932134292" sldId="1455"/>
            <ac:spMk id="18" creationId="{3D3AA1EA-E3C3-ED82-8E45-DDB2AFE5F4B6}"/>
          </ac:spMkLst>
        </pc:spChg>
        <pc:spChg chg="del">
          <ac:chgData name="Peggy O'Neill-Vivanco" userId="a3eb3f50-1fe2-4935-9c66-134a5e8677c1" providerId="ADAL" clId="{12D241DB-0DD9-3F46-95E0-FD9CC85A7249}" dt="2022-05-17T20:43:01.669" v="30" actId="478"/>
          <ac:spMkLst>
            <pc:docMk/>
            <pc:sldMk cId="3932134292" sldId="1455"/>
            <ac:spMk id="21" creationId="{A79206BD-E14B-BA3C-9660-6D6045C241B7}"/>
          </ac:spMkLst>
        </pc:spChg>
        <pc:spChg chg="del">
          <ac:chgData name="Peggy O'Neill-Vivanco" userId="a3eb3f50-1fe2-4935-9c66-134a5e8677c1" providerId="ADAL" clId="{12D241DB-0DD9-3F46-95E0-FD9CC85A7249}" dt="2022-05-17T20:43:00.016" v="29" actId="478"/>
          <ac:spMkLst>
            <pc:docMk/>
            <pc:sldMk cId="3932134292" sldId="1455"/>
            <ac:spMk id="23" creationId="{DD1C5165-BD59-0E18-7576-7B32556F1E8B}"/>
          </ac:spMkLst>
        </pc:spChg>
        <pc:spChg chg="del mod">
          <ac:chgData name="Peggy O'Neill-Vivanco" userId="a3eb3f50-1fe2-4935-9c66-134a5e8677c1" providerId="ADAL" clId="{12D241DB-0DD9-3F46-95E0-FD9CC85A7249}" dt="2022-05-17T20:42:56.823" v="28" actId="478"/>
          <ac:spMkLst>
            <pc:docMk/>
            <pc:sldMk cId="3932134292" sldId="1455"/>
            <ac:spMk id="25" creationId="{17F1EDA1-E08A-72D0-A316-84B1D252717C}"/>
          </ac:spMkLst>
        </pc:spChg>
        <pc:picChg chg="del">
          <ac:chgData name="Peggy O'Neill-Vivanco" userId="a3eb3f50-1fe2-4935-9c66-134a5e8677c1" providerId="ADAL" clId="{12D241DB-0DD9-3F46-95E0-FD9CC85A7249}" dt="2022-05-17T20:42:46.997" v="23" actId="478"/>
          <ac:picMkLst>
            <pc:docMk/>
            <pc:sldMk cId="3932134292" sldId="1455"/>
            <ac:picMk id="15" creationId="{F9A0511D-1E96-67B3-77EF-B196D89B1C97}"/>
          </ac:picMkLst>
        </pc:picChg>
        <pc:picChg chg="del">
          <ac:chgData name="Peggy O'Neill-Vivanco" userId="a3eb3f50-1fe2-4935-9c66-134a5e8677c1" providerId="ADAL" clId="{12D241DB-0DD9-3F46-95E0-FD9CC85A7249}" dt="2022-05-17T20:42:49.415" v="24" actId="478"/>
          <ac:picMkLst>
            <pc:docMk/>
            <pc:sldMk cId="3932134292" sldId="1455"/>
            <ac:picMk id="19" creationId="{0428CB9E-2A44-FEFE-E0C5-BFC8B18CA460}"/>
          </ac:picMkLst>
        </pc:picChg>
        <pc:picChg chg="del">
          <ac:chgData name="Peggy O'Neill-Vivanco" userId="a3eb3f50-1fe2-4935-9c66-134a5e8677c1" providerId="ADAL" clId="{12D241DB-0DD9-3F46-95E0-FD9CC85A7249}" dt="2022-05-17T20:42:50.917" v="25" actId="478"/>
          <ac:picMkLst>
            <pc:docMk/>
            <pc:sldMk cId="3932134292" sldId="1455"/>
            <ac:picMk id="22" creationId="{84940B3A-F97C-DA31-5BEF-D010779158FC}"/>
          </ac:picMkLst>
        </pc:picChg>
        <pc:picChg chg="del">
          <ac:chgData name="Peggy O'Neill-Vivanco" userId="a3eb3f50-1fe2-4935-9c66-134a5e8677c1" providerId="ADAL" clId="{12D241DB-0DD9-3F46-95E0-FD9CC85A7249}" dt="2022-05-17T20:42:52.756" v="26" actId="478"/>
          <ac:picMkLst>
            <pc:docMk/>
            <pc:sldMk cId="3932134292" sldId="1455"/>
            <ac:picMk id="24" creationId="{25E5198A-2328-37F1-B8C0-DFDA7A834DC6}"/>
          </ac:picMkLst>
        </pc:picChg>
      </pc:sldChg>
      <pc:sldChg chg="modSp add mod">
        <pc:chgData name="Peggy O'Neill-Vivanco" userId="a3eb3f50-1fe2-4935-9c66-134a5e8677c1" providerId="ADAL" clId="{12D241DB-0DD9-3F46-95E0-FD9CC85A7249}" dt="2022-05-17T20:31:21.134" v="17" actId="255"/>
        <pc:sldMkLst>
          <pc:docMk/>
          <pc:sldMk cId="1563933535" sldId="1456"/>
        </pc:sldMkLst>
        <pc:spChg chg="mod">
          <ac:chgData name="Peggy O'Neill-Vivanco" userId="a3eb3f50-1fe2-4935-9c66-134a5e8677c1" providerId="ADAL" clId="{12D241DB-0DD9-3F46-95E0-FD9CC85A7249}" dt="2022-05-17T20:31:21.134" v="17" actId="255"/>
          <ac:spMkLst>
            <pc:docMk/>
            <pc:sldMk cId="1563933535" sldId="1456"/>
            <ac:spMk id="4" creationId="{65AF90A8-F05F-4F0B-BBED-58DD49E06B8D}"/>
          </ac:spMkLst>
        </pc:spChg>
        <pc:picChg chg="mod">
          <ac:chgData name="Peggy O'Neill-Vivanco" userId="a3eb3f50-1fe2-4935-9c66-134a5e8677c1" providerId="ADAL" clId="{12D241DB-0DD9-3F46-95E0-FD9CC85A7249}" dt="2022-05-17T20:30:49.650" v="13" actId="14100"/>
          <ac:picMkLst>
            <pc:docMk/>
            <pc:sldMk cId="1563933535" sldId="1456"/>
            <ac:picMk id="3" creationId="{6EDAC69A-C3F3-13AF-8BA3-46CC374FC7C5}"/>
          </ac:picMkLst>
        </pc:picChg>
        <pc:picChg chg="mod">
          <ac:chgData name="Peggy O'Neill-Vivanco" userId="a3eb3f50-1fe2-4935-9c66-134a5e8677c1" providerId="ADAL" clId="{12D241DB-0DD9-3F46-95E0-FD9CC85A7249}" dt="2022-05-17T20:31:08.139" v="16" actId="1076"/>
          <ac:picMkLst>
            <pc:docMk/>
            <pc:sldMk cId="1563933535" sldId="1456"/>
            <ac:picMk id="5" creationId="{BA9CD594-2D57-FB90-5A27-737DE0584B94}"/>
          </ac:picMkLst>
        </pc:picChg>
        <pc:picChg chg="mod">
          <ac:chgData name="Peggy O'Neill-Vivanco" userId="a3eb3f50-1fe2-4935-9c66-134a5e8677c1" providerId="ADAL" clId="{12D241DB-0DD9-3F46-95E0-FD9CC85A7249}" dt="2022-05-17T20:30:54.929" v="14" actId="1076"/>
          <ac:picMkLst>
            <pc:docMk/>
            <pc:sldMk cId="1563933535" sldId="1456"/>
            <ac:picMk id="6" creationId="{94286E10-210A-462F-5B1D-00E5342B55AF}"/>
          </ac:picMkLst>
        </pc:picChg>
      </pc:sldChg>
      <pc:sldChg chg="modSp add mod">
        <pc:chgData name="Peggy O'Neill-Vivanco" userId="a3eb3f50-1fe2-4935-9c66-134a5e8677c1" providerId="ADAL" clId="{12D241DB-0DD9-3F46-95E0-FD9CC85A7249}" dt="2022-05-17T20:44:07.313" v="39" actId="2711"/>
        <pc:sldMkLst>
          <pc:docMk/>
          <pc:sldMk cId="1445921195" sldId="1457"/>
        </pc:sldMkLst>
        <pc:spChg chg="mod">
          <ac:chgData name="Peggy O'Neill-Vivanco" userId="a3eb3f50-1fe2-4935-9c66-134a5e8677c1" providerId="ADAL" clId="{12D241DB-0DD9-3F46-95E0-FD9CC85A7249}" dt="2022-05-17T20:44:07.313" v="39" actId="2711"/>
          <ac:spMkLst>
            <pc:docMk/>
            <pc:sldMk cId="1445921195" sldId="1457"/>
            <ac:spMk id="14" creationId="{ACA6108E-A320-F21A-875E-61BC04D58192}"/>
          </ac:spMkLst>
        </pc:spChg>
      </pc:sldChg>
    </pc:docChg>
  </pc:docChgLst>
  <pc:docChgLst>
    <pc:chgData name="Jessica Poulin" userId="S::jjpoulin@uvm.edu::0f462751-8437-41c2-9d5a-f6b5448e4f7a" providerId="AD" clId="Web-{228A4E7D-43B8-32F8-8847-DE96D01D67CC}"/>
    <pc:docChg chg="sldOrd">
      <pc:chgData name="Jessica Poulin" userId="S::jjpoulin@uvm.edu::0f462751-8437-41c2-9d5a-f6b5448e4f7a" providerId="AD" clId="Web-{228A4E7D-43B8-32F8-8847-DE96D01D67CC}" dt="2022-05-18T02:46:35.930" v="0"/>
      <pc:docMkLst>
        <pc:docMk/>
      </pc:docMkLst>
      <pc:sldChg chg="ord">
        <pc:chgData name="Jessica Poulin" userId="S::jjpoulin@uvm.edu::0f462751-8437-41c2-9d5a-f6b5448e4f7a" providerId="AD" clId="Web-{228A4E7D-43B8-32F8-8847-DE96D01D67CC}" dt="2022-05-18T02:46:35.930" v="0"/>
        <pc:sldMkLst>
          <pc:docMk/>
          <pc:sldMk cId="1163600039" sldId="1451"/>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_12E_C3248DE4.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_130_BD6E4797.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_12F_40BEF004.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_131_B0598A01.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_11E_E034112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_110_55A937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a:solidFill>
                  <a:schemeClr val="tx1"/>
                </a:solidFill>
              </a:rPr>
              <a:t>Vermont Vehicle Miles Traveled by Year (in billions)</a:t>
            </a:r>
          </a:p>
        </c:rich>
      </c:tx>
      <c:overlay val="0"/>
    </c:title>
    <c:autoTitleDeleted val="0"/>
    <c:plotArea>
      <c:layout/>
      <c:lineChart>
        <c:grouping val="standard"/>
        <c:varyColors val="0"/>
        <c:dLbls>
          <c:showLegendKey val="0"/>
          <c:showVal val="0"/>
          <c:showCatName val="0"/>
          <c:showSerName val="0"/>
          <c:showPercent val="0"/>
          <c:showBubbleSize val="0"/>
        </c:dLbls>
        <c:marker val="1"/>
        <c:smooth val="0"/>
        <c:axId val="347838976"/>
        <c:axId val="347839368"/>
      </c:lineChart>
      <c:catAx>
        <c:axId val="347838976"/>
        <c:scaling>
          <c:orientation val="minMax"/>
        </c:scaling>
        <c:delete val="0"/>
        <c:axPos val="b"/>
        <c:numFmt formatCode="General" sourceLinked="1"/>
        <c:majorTickMark val="none"/>
        <c:minorTickMark val="none"/>
        <c:tickLblPos val="nextTo"/>
        <c:crossAx val="347839368"/>
        <c:crosses val="autoZero"/>
        <c:auto val="1"/>
        <c:lblAlgn val="ctr"/>
        <c:lblOffset val="100"/>
        <c:noMultiLvlLbl val="0"/>
      </c:catAx>
      <c:valAx>
        <c:axId val="347839368"/>
        <c:scaling>
          <c:orientation val="minMax"/>
        </c:scaling>
        <c:delete val="0"/>
        <c:axPos val="l"/>
        <c:majorGridlines/>
        <c:numFmt formatCode="General" sourceLinked="1"/>
        <c:majorTickMark val="none"/>
        <c:minorTickMark val="none"/>
        <c:tickLblPos val="nextTo"/>
        <c:crossAx val="34783897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a:solidFill>
                  <a:schemeClr val="tx1"/>
                </a:solidFill>
              </a:rPr>
              <a:t>Vermont Vehicle Miles Traveled by Year (in billions)</a:t>
            </a:r>
          </a:p>
        </c:rich>
      </c:tx>
      <c:overlay val="0"/>
    </c:title>
    <c:autoTitleDeleted val="0"/>
    <c:plotArea>
      <c:layout/>
      <c:lineChart>
        <c:grouping val="standard"/>
        <c:varyColors val="0"/>
        <c:dLbls>
          <c:showLegendKey val="0"/>
          <c:showVal val="0"/>
          <c:showCatName val="0"/>
          <c:showSerName val="0"/>
          <c:showPercent val="0"/>
          <c:showBubbleSize val="0"/>
        </c:dLbls>
        <c:marker val="1"/>
        <c:smooth val="0"/>
        <c:axId val="347838976"/>
        <c:axId val="347839368"/>
      </c:lineChart>
      <c:catAx>
        <c:axId val="347838976"/>
        <c:scaling>
          <c:orientation val="minMax"/>
        </c:scaling>
        <c:delete val="0"/>
        <c:axPos val="b"/>
        <c:numFmt formatCode="General" sourceLinked="1"/>
        <c:majorTickMark val="none"/>
        <c:minorTickMark val="none"/>
        <c:tickLblPos val="nextTo"/>
        <c:crossAx val="347839368"/>
        <c:crosses val="autoZero"/>
        <c:auto val="1"/>
        <c:lblAlgn val="ctr"/>
        <c:lblOffset val="100"/>
        <c:noMultiLvlLbl val="0"/>
      </c:catAx>
      <c:valAx>
        <c:axId val="347839368"/>
        <c:scaling>
          <c:orientation val="minMax"/>
        </c:scaling>
        <c:delete val="0"/>
        <c:axPos val="l"/>
        <c:majorGridlines/>
        <c:numFmt formatCode="General" sourceLinked="1"/>
        <c:majorTickMark val="none"/>
        <c:minorTickMark val="none"/>
        <c:tickLblPos val="nextTo"/>
        <c:crossAx val="34783897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a:solidFill>
                  <a:schemeClr val="tx1"/>
                </a:solidFill>
              </a:rPr>
              <a:t>Vermont Vehicle Miles Traveled by Year (in billions)</a:t>
            </a:r>
          </a:p>
        </c:rich>
      </c:tx>
      <c:overlay val="0"/>
    </c:title>
    <c:autoTitleDeleted val="0"/>
    <c:plotArea>
      <c:layout/>
      <c:lineChart>
        <c:grouping val="standard"/>
        <c:varyColors val="0"/>
        <c:dLbls>
          <c:showLegendKey val="0"/>
          <c:showVal val="0"/>
          <c:showCatName val="0"/>
          <c:showSerName val="0"/>
          <c:showPercent val="0"/>
          <c:showBubbleSize val="0"/>
        </c:dLbls>
        <c:marker val="1"/>
        <c:smooth val="0"/>
        <c:axId val="347838976"/>
        <c:axId val="347839368"/>
      </c:lineChart>
      <c:catAx>
        <c:axId val="347838976"/>
        <c:scaling>
          <c:orientation val="minMax"/>
        </c:scaling>
        <c:delete val="0"/>
        <c:axPos val="b"/>
        <c:numFmt formatCode="General" sourceLinked="1"/>
        <c:majorTickMark val="none"/>
        <c:minorTickMark val="none"/>
        <c:tickLblPos val="nextTo"/>
        <c:crossAx val="347839368"/>
        <c:crosses val="autoZero"/>
        <c:auto val="1"/>
        <c:lblAlgn val="ctr"/>
        <c:lblOffset val="100"/>
        <c:noMultiLvlLbl val="0"/>
      </c:catAx>
      <c:valAx>
        <c:axId val="347839368"/>
        <c:scaling>
          <c:orientation val="minMax"/>
        </c:scaling>
        <c:delete val="0"/>
        <c:axPos val="l"/>
        <c:majorGridlines/>
        <c:numFmt formatCode="General" sourceLinked="1"/>
        <c:majorTickMark val="none"/>
        <c:minorTickMark val="none"/>
        <c:tickLblPos val="nextTo"/>
        <c:crossAx val="34783897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a:solidFill>
                  <a:schemeClr val="tx1"/>
                </a:solidFill>
              </a:rPr>
              <a:t>Vermont Vehicle Miles Traveled by Year (in billions)</a:t>
            </a:r>
          </a:p>
        </c:rich>
      </c:tx>
      <c:overlay val="0"/>
    </c:title>
    <c:autoTitleDeleted val="0"/>
    <c:plotArea>
      <c:layout/>
      <c:lineChart>
        <c:grouping val="standard"/>
        <c:varyColors val="0"/>
        <c:dLbls>
          <c:showLegendKey val="0"/>
          <c:showVal val="0"/>
          <c:showCatName val="0"/>
          <c:showSerName val="0"/>
          <c:showPercent val="0"/>
          <c:showBubbleSize val="0"/>
        </c:dLbls>
        <c:marker val="1"/>
        <c:smooth val="0"/>
        <c:axId val="347838976"/>
        <c:axId val="347839368"/>
      </c:lineChart>
      <c:catAx>
        <c:axId val="347838976"/>
        <c:scaling>
          <c:orientation val="minMax"/>
        </c:scaling>
        <c:delete val="0"/>
        <c:axPos val="b"/>
        <c:numFmt formatCode="General" sourceLinked="1"/>
        <c:majorTickMark val="none"/>
        <c:minorTickMark val="none"/>
        <c:tickLblPos val="nextTo"/>
        <c:crossAx val="347839368"/>
        <c:crosses val="autoZero"/>
        <c:auto val="1"/>
        <c:lblAlgn val="ctr"/>
        <c:lblOffset val="100"/>
        <c:noMultiLvlLbl val="0"/>
      </c:catAx>
      <c:valAx>
        <c:axId val="347839368"/>
        <c:scaling>
          <c:orientation val="minMax"/>
        </c:scaling>
        <c:delete val="0"/>
        <c:axPos val="l"/>
        <c:majorGridlines/>
        <c:numFmt formatCode="General" sourceLinked="1"/>
        <c:majorTickMark val="none"/>
        <c:minorTickMark val="none"/>
        <c:tickLblPos val="nextTo"/>
        <c:crossAx val="34783897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a:solidFill>
                  <a:schemeClr val="tx1"/>
                </a:solidFill>
              </a:rPr>
              <a:t>Vermont Vehicle Miles Traveled by Year (in billions)</a:t>
            </a:r>
          </a:p>
        </c:rich>
      </c:tx>
      <c:overlay val="0"/>
    </c:title>
    <c:autoTitleDeleted val="0"/>
    <c:plotArea>
      <c:layout/>
      <c:lineChart>
        <c:grouping val="standard"/>
        <c:varyColors val="0"/>
        <c:dLbls>
          <c:showLegendKey val="0"/>
          <c:showVal val="0"/>
          <c:showCatName val="0"/>
          <c:showSerName val="0"/>
          <c:showPercent val="0"/>
          <c:showBubbleSize val="0"/>
        </c:dLbls>
        <c:marker val="1"/>
        <c:smooth val="0"/>
        <c:axId val="347838976"/>
        <c:axId val="347839368"/>
      </c:lineChart>
      <c:catAx>
        <c:axId val="347838976"/>
        <c:scaling>
          <c:orientation val="minMax"/>
        </c:scaling>
        <c:delete val="0"/>
        <c:axPos val="b"/>
        <c:numFmt formatCode="General" sourceLinked="1"/>
        <c:majorTickMark val="none"/>
        <c:minorTickMark val="none"/>
        <c:tickLblPos val="nextTo"/>
        <c:crossAx val="347839368"/>
        <c:crosses val="autoZero"/>
        <c:auto val="1"/>
        <c:lblAlgn val="ctr"/>
        <c:lblOffset val="100"/>
        <c:noMultiLvlLbl val="0"/>
      </c:catAx>
      <c:valAx>
        <c:axId val="347839368"/>
        <c:scaling>
          <c:orientation val="minMax"/>
        </c:scaling>
        <c:delete val="0"/>
        <c:axPos val="l"/>
        <c:majorGridlines/>
        <c:numFmt formatCode="General" sourceLinked="1"/>
        <c:majorTickMark val="none"/>
        <c:minorTickMark val="none"/>
        <c:tickLblPos val="nextTo"/>
        <c:crossAx val="34783897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a:solidFill>
                  <a:schemeClr val="tx1"/>
                </a:solidFill>
              </a:rPr>
              <a:t>Vermont Vehicle Miles Traveled by Year (in billions)</a:t>
            </a:r>
          </a:p>
        </c:rich>
      </c:tx>
      <c:overlay val="0"/>
    </c:title>
    <c:autoTitleDeleted val="0"/>
    <c:plotArea>
      <c:layout/>
      <c:lineChart>
        <c:grouping val="standard"/>
        <c:varyColors val="0"/>
        <c:dLbls>
          <c:showLegendKey val="0"/>
          <c:showVal val="0"/>
          <c:showCatName val="0"/>
          <c:showSerName val="0"/>
          <c:showPercent val="0"/>
          <c:showBubbleSize val="0"/>
        </c:dLbls>
        <c:marker val="1"/>
        <c:smooth val="0"/>
        <c:axId val="347838976"/>
        <c:axId val="347839368"/>
      </c:lineChart>
      <c:catAx>
        <c:axId val="347838976"/>
        <c:scaling>
          <c:orientation val="minMax"/>
        </c:scaling>
        <c:delete val="0"/>
        <c:axPos val="b"/>
        <c:numFmt formatCode="General" sourceLinked="1"/>
        <c:majorTickMark val="none"/>
        <c:minorTickMark val="none"/>
        <c:tickLblPos val="nextTo"/>
        <c:crossAx val="347839368"/>
        <c:crosses val="autoZero"/>
        <c:auto val="1"/>
        <c:lblAlgn val="ctr"/>
        <c:lblOffset val="100"/>
        <c:noMultiLvlLbl val="0"/>
      </c:catAx>
      <c:valAx>
        <c:axId val="347839368"/>
        <c:scaling>
          <c:orientation val="minMax"/>
        </c:scaling>
        <c:delete val="0"/>
        <c:axPos val="l"/>
        <c:majorGridlines/>
        <c:numFmt formatCode="General" sourceLinked="1"/>
        <c:majorTickMark val="none"/>
        <c:minorTickMark val="none"/>
        <c:tickLblPos val="nextTo"/>
        <c:crossAx val="34783897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omments/modernComment_110_55A9371.xml><?xml version="1.0" encoding="utf-8"?>
<p188:cmLst xmlns:a="http://schemas.openxmlformats.org/drawingml/2006/main" xmlns:r="http://schemas.openxmlformats.org/officeDocument/2006/relationships" xmlns:p188="http://schemas.microsoft.com/office/powerpoint/2018/8/main">
  <p188:cm id="{1FE02022-3D1D-412B-BD4E-22E39F666ACC}" authorId="{6D58F5F1-4BE3-8E53-C7E5-897E52E6C375}" created="2022-05-17T11:23:15.343">
    <pc:sldMkLst xmlns:pc="http://schemas.microsoft.com/office/powerpoint/2013/main/command">
      <pc:docMk/>
      <pc:sldMk cId="89822065" sldId="272"/>
    </pc:sldMkLst>
    <p188:txBody>
      <a:bodyPr/>
      <a:lstStyle/>
      <a:p>
        <a:r>
          <a:rPr lang="en-US"/>
          <a:t>Slide with other funding sources -- carbon reduction program, CMAQ, etc</a:t>
        </a:r>
      </a:p>
    </p188:txBody>
  </p188:cm>
</p188:cmLst>
</file>

<file path=ppt/comments/modernComment_11C_335EAFAA.xml><?xml version="1.0" encoding="utf-8"?>
<p188:cmLst xmlns:a="http://schemas.openxmlformats.org/drawingml/2006/main" xmlns:r="http://schemas.openxmlformats.org/officeDocument/2006/relationships" xmlns:p188="http://schemas.microsoft.com/office/powerpoint/2018/8/main">
  <p188:cm id="{B6863B04-3180-4F89-A25C-B5068CB6E1F1}" authorId="{E8FA5FC9-AD88-60FE-CDB8-741D0679FC5D}" created="2022-02-17T15:41:05.316">
    <pc:sldMkLst xmlns:pc="http://schemas.microsoft.com/office/powerpoint/2013/main/command">
      <pc:docMk/>
      <pc:sldMk cId="861843370" sldId="284"/>
    </pc:sldMkLst>
    <p188:txBody>
      <a:bodyPr/>
      <a:lstStyle/>
      <a:p>
        <a:r>
          <a:rPr lang="en-US"/>
          <a:t>Just noting that VT received the corridor-ready designations in earlier rounds of designations when they were much less stringent (e.g. level 2 charging could be used). Still need to meet the minimum of 150kW DCFC every 50 miles on those corridors before funding can be used off designated routes.
In my mind there is little difference whether a corridor is ready or pending for this reason.</a:t>
        </a:r>
      </a:p>
    </p188:txBody>
  </p188:cm>
</p188:cmLst>
</file>

<file path=ppt/comments/modernComment_128_1DC69C71.xml><?xml version="1.0" encoding="utf-8"?>
<p188:cmLst xmlns:a="http://schemas.openxmlformats.org/drawingml/2006/main" xmlns:r="http://schemas.openxmlformats.org/officeDocument/2006/relationships" xmlns:p188="http://schemas.microsoft.com/office/powerpoint/2018/8/main">
  <p188:cm id="{9D224983-12A3-42FA-8596-F28A6ADBBEC5}" authorId="{E8FA5FC9-AD88-60FE-CDB8-741D0679FC5D}" created="2022-02-17T23:22:21.442">
    <pc:sldMkLst xmlns:pc="http://schemas.microsoft.com/office/powerpoint/2013/main/command">
      <pc:docMk/>
      <pc:sldMk cId="499555441" sldId="296"/>
    </pc:sldMkLst>
    <p188:replyLst>
      <p188:reply id="{FDEE3CAD-45B0-4832-A539-D7C1BA103CFE}" authorId="{6D58F5F1-4BE3-8E53-C7E5-897E52E6C375}" created="2022-05-17T11:21:44.698">
        <p188:txBody>
          <a:bodyPr/>
          <a:lstStyle/>
          <a:p>
            <a:r>
              <a:rPr lang="en-US"/>
              <a:t>I have seen 77% as the figure for single-family. In any case, I will rerun with low 80%, assuming some increased access through MUD investments in FY2022 and 2023</a:t>
            </a:r>
          </a:p>
        </p188:txBody>
      </p188:reply>
    </p188:replyLst>
    <p188:txBody>
      <a:bodyPr/>
      <a:lstStyle/>
      <a:p>
        <a:r>
          <a:rPr lang="en-US"/>
          <a:t>Just noting this EVI-Pro run assumes 90% of VTers have access to home charging. About 83% of housing stock is single family, so making home charging available to 90% of the driving population will likely require significant additional investments in multifamily home charging.</a:t>
        </a:r>
      </a:p>
    </p188:txBody>
  </p188:cm>
</p188:cmLst>
</file>

<file path=ppt/comments/modernComment_129_49A886AA.xml><?xml version="1.0" encoding="utf-8"?>
<p188:cmLst xmlns:a="http://schemas.openxmlformats.org/drawingml/2006/main" xmlns:r="http://schemas.openxmlformats.org/officeDocument/2006/relationships" xmlns:p188="http://schemas.microsoft.com/office/powerpoint/2018/8/main">
  <p188:cm id="{D6FDA02F-B8AE-4FD6-BAB7-4C0C186108B1}" authorId="{6D58F5F1-4BE3-8E53-C7E5-897E52E6C375}" created="2022-05-17T11:07:54.211">
    <pc:sldMkLst xmlns:pc="http://schemas.microsoft.com/office/powerpoint/2013/main/command">
      <pc:docMk/>
      <pc:sldMk cId="1235781290" sldId="297"/>
    </pc:sldMkLst>
    <p188:replyLst>
      <p188:reply id="{71475625-7E67-4901-8B28-7776C59AD684}" authorId="{E8FA5FC9-AD88-60FE-CDB8-741D0679FC5D}" created="2022-05-17T15:41:55.284">
        <p188:txBody>
          <a:bodyPr/>
          <a:lstStyle/>
          <a:p>
            <a:r>
              <a:rPr lang="en-US"/>
              <a:t>I've made some rough estimates to get to $600k as a minimum</a:t>
            </a:r>
          </a:p>
        </p188:txBody>
      </p188:reply>
      <p188:reply id="{4BAD3E20-9B17-4D98-9EF3-A0F3B1D9C063}" authorId="{954B1505-C2F0-A306-B9E4-166249289E05}" created="2022-05-17T15:47:56.436">
        <p188:txBody>
          <a:bodyPr/>
          <a:lstStyle/>
          <a:p>
            <a:r>
              <a:rPr lang="en-US"/>
              <a:t>perfect</a:t>
            </a:r>
          </a:p>
        </p188:txBody>
      </p188:reply>
    </p188:replyLst>
    <p188:txBody>
      <a:bodyPr/>
      <a:lstStyle/>
      <a:p>
        <a:r>
          <a:rPr lang="en-US"/>
          <a:t>Update with estimates from plan. $600k? Or range $600k -$1mil?</a:t>
        </a:r>
      </a:p>
    </p188:txBody>
  </p188:cm>
</p188:cmLst>
</file>

<file path=ppt/comments/modernComment_12E_C3248DE4.xml><?xml version="1.0" encoding="utf-8"?>
<p188:cmLst xmlns:a="http://schemas.openxmlformats.org/drawingml/2006/main" xmlns:r="http://schemas.openxmlformats.org/officeDocument/2006/relationships" xmlns:p188="http://schemas.microsoft.com/office/powerpoint/2018/8/main">
  <p188:cm id="{2AB2863B-3BDF-476D-B758-95664EF986EB}" authorId="{E8FA5FC9-AD88-60FE-CDB8-741D0679FC5D}" created="2022-05-17T15:42:46.981">
    <pc:sldMkLst xmlns:pc="http://schemas.microsoft.com/office/powerpoint/2013/main/command">
      <pc:docMk/>
      <pc:sldMk cId="3273952740" sldId="302"/>
    </pc:sldMkLst>
    <p188:txBody>
      <a:bodyPr/>
      <a:lstStyle/>
      <a:p>
        <a:r>
          <a:rPr lang="en-US"/>
          <a:t>Dave to start presenting with this slide.</a:t>
        </a:r>
      </a:p>
    </p188:txBody>
  </p188:cm>
</p188:cmLst>
</file>

<file path=ppt/comments/modernComment_139_607C1D0A.xml><?xml version="1.0" encoding="utf-8"?>
<p188:cmLst xmlns:a="http://schemas.openxmlformats.org/drawingml/2006/main" xmlns:r="http://schemas.openxmlformats.org/officeDocument/2006/relationships" xmlns:p188="http://schemas.microsoft.com/office/powerpoint/2018/8/main">
  <p188:cm id="{3DDECBDC-8FC9-43A2-9344-1B534372101E}" authorId="{6D58F5F1-4BE3-8E53-C7E5-897E52E6C375}" status="resolved" created="2022-05-17T11:05:43.429" complete="100000">
    <ac:deMkLst xmlns:ac="http://schemas.microsoft.com/office/drawing/2013/main/command">
      <pc:docMk xmlns:pc="http://schemas.microsoft.com/office/powerpoint/2013/main/command"/>
      <pc:sldMk xmlns:pc="http://schemas.microsoft.com/office/powerpoint/2013/main/command" cId="1618746634" sldId="313"/>
      <ac:spMk id="7" creationId="{00000000-0000-0000-0000-000000000000}"/>
    </ac:deMkLst>
    <p188:txBody>
      <a:bodyPr/>
      <a:lstStyle/>
      <a:p>
        <a:r>
          <a:rPr lang="en-US"/>
          <a:t>Stats from legislative report</a:t>
        </a:r>
      </a:p>
    </p188:txBody>
  </p188:cm>
</p188:cmLst>
</file>

<file path=ppt/comments/modernComment_13C_45E0495A.xml><?xml version="1.0" encoding="utf-8"?>
<p188:cmLst xmlns:a="http://schemas.openxmlformats.org/drawingml/2006/main" xmlns:r="http://schemas.openxmlformats.org/officeDocument/2006/relationships" xmlns:p188="http://schemas.microsoft.com/office/powerpoint/2018/8/main">
  <p188:cm id="{A1B248EA-839E-4E35-92FE-2C1D3D08F473}" authorId="{6D58F5F1-4BE3-8E53-C7E5-897E52E6C375}" status="resolved" created="2022-05-17T11:05:01.211" complete="100000">
    <ac:deMkLst xmlns:ac="http://schemas.microsoft.com/office/drawing/2013/main/command">
      <pc:docMk xmlns:pc="http://schemas.microsoft.com/office/powerpoint/2013/main/command"/>
      <pc:sldMk xmlns:pc="http://schemas.microsoft.com/office/powerpoint/2013/main/command" cId="1172326746" sldId="316"/>
      <ac:spMk id="7" creationId="{00000000-0000-0000-0000-000000000000}"/>
    </ac:deMkLst>
    <p188:txBody>
      <a:bodyPr/>
      <a:lstStyle/>
      <a:p>
        <a:r>
          <a:rPr lang="en-US"/>
          <a:t>Update with 2022 appropriations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930CD1-8B20-4CBC-9F23-7136ED072590}" type="datetimeFigureOut">
              <a:rPr lang="en-US" smtClean="0"/>
              <a:t>5/18/2022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B9C3FD-940E-42CB-B690-6FB8A3D7ED4F}" type="slidenum">
              <a:rPr lang="en-US" smtClean="0"/>
              <a:t>‹#›</a:t>
            </a:fld>
            <a:endParaRPr lang="en-US"/>
          </a:p>
        </p:txBody>
      </p:sp>
    </p:spTree>
    <p:extLst>
      <p:ext uri="{BB962C8B-B14F-4D97-AF65-F5344CB8AC3E}">
        <p14:creationId xmlns:p14="http://schemas.microsoft.com/office/powerpoint/2010/main" val="786993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afdc.energy.gov/vehicles/search"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1.eere.energy.gov/cleancities/publications.html" TargetMode="External"/><Relationship Id="rId5" Type="http://schemas.openxmlformats.org/officeDocument/2006/relationships/hyperlink" Target="http://www.fueleconomy.gov/feg/alternatives.shtml" TargetMode="External"/><Relationship Id="rId4" Type="http://schemas.openxmlformats.org/officeDocument/2006/relationships/hyperlink" Target="http://www.afdc.energy.gov/locator/station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lang="en-US" sz="1200"/>
              <a:t>Peggy: Slides</a:t>
            </a:r>
            <a:r>
              <a:rPr lang="en-US" sz="1200" baseline="0"/>
              <a:t> </a:t>
            </a:r>
            <a:r>
              <a:rPr lang="en-US"/>
              <a:t>1-4</a:t>
            </a:r>
            <a:endParaRPr lang="en-US" sz="12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563FC-82AB-D046-9156-A73D670BA9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684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2">
              <a:defRPr/>
            </a:pPr>
            <a:endParaRPr lang="en-US" sz="1200"/>
          </a:p>
        </p:txBody>
      </p:sp>
      <p:sp>
        <p:nvSpPr>
          <p:cNvPr id="4" name="Slide Number Placeholder 3"/>
          <p:cNvSpPr>
            <a:spLocks noGrp="1"/>
          </p:cNvSpPr>
          <p:nvPr>
            <p:ph type="sldNum" sz="quarter" idx="10"/>
          </p:nvPr>
        </p:nvSpPr>
        <p:spPr/>
        <p:txBody>
          <a:bodyPr/>
          <a:lstStyle/>
          <a:p>
            <a:fld id="{CFB9C3FD-940E-42CB-B690-6FB8A3D7ED4F}" type="slidenum">
              <a:rPr lang="en-US" smtClean="0"/>
              <a:t>10</a:t>
            </a:fld>
            <a:endParaRPr lang="en-US"/>
          </a:p>
        </p:txBody>
      </p:sp>
    </p:spTree>
    <p:extLst>
      <p:ext uri="{BB962C8B-B14F-4D97-AF65-F5344CB8AC3E}">
        <p14:creationId xmlns:p14="http://schemas.microsoft.com/office/powerpoint/2010/main" val="2327863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2">
              <a:defRPr/>
            </a:pPr>
            <a:endParaRPr lang="en-US" sz="1200"/>
          </a:p>
        </p:txBody>
      </p:sp>
      <p:sp>
        <p:nvSpPr>
          <p:cNvPr id="4" name="Slide Number Placeholder 3"/>
          <p:cNvSpPr>
            <a:spLocks noGrp="1"/>
          </p:cNvSpPr>
          <p:nvPr>
            <p:ph type="sldNum" sz="quarter" idx="10"/>
          </p:nvPr>
        </p:nvSpPr>
        <p:spPr/>
        <p:txBody>
          <a:bodyPr/>
          <a:lstStyle/>
          <a:p>
            <a:fld id="{CFB9C3FD-940E-42CB-B690-6FB8A3D7ED4F}" type="slidenum">
              <a:rPr lang="en-US" smtClean="0"/>
              <a:t>11</a:t>
            </a:fld>
            <a:endParaRPr lang="en-US"/>
          </a:p>
        </p:txBody>
      </p:sp>
    </p:spTree>
    <p:extLst>
      <p:ext uri="{BB962C8B-B14F-4D97-AF65-F5344CB8AC3E}">
        <p14:creationId xmlns:p14="http://schemas.microsoft.com/office/powerpoint/2010/main" val="2828842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2">
              <a:defRPr/>
            </a:pPr>
            <a:endParaRPr lang="en-US" sz="1200"/>
          </a:p>
        </p:txBody>
      </p:sp>
      <p:sp>
        <p:nvSpPr>
          <p:cNvPr id="4" name="Slide Number Placeholder 3"/>
          <p:cNvSpPr>
            <a:spLocks noGrp="1"/>
          </p:cNvSpPr>
          <p:nvPr>
            <p:ph type="sldNum" sz="quarter" idx="10"/>
          </p:nvPr>
        </p:nvSpPr>
        <p:spPr/>
        <p:txBody>
          <a:bodyPr/>
          <a:lstStyle/>
          <a:p>
            <a:fld id="{CFB9C3FD-940E-42CB-B690-6FB8A3D7ED4F}" type="slidenum">
              <a:rPr lang="en-US" smtClean="0"/>
              <a:t>12</a:t>
            </a:fld>
            <a:endParaRPr lang="en-US"/>
          </a:p>
        </p:txBody>
      </p:sp>
    </p:spTree>
    <p:extLst>
      <p:ext uri="{BB962C8B-B14F-4D97-AF65-F5344CB8AC3E}">
        <p14:creationId xmlns:p14="http://schemas.microsoft.com/office/powerpoint/2010/main" val="3917452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2">
              <a:defRPr/>
            </a:pPr>
            <a:endParaRPr lang="en-US" sz="1200"/>
          </a:p>
        </p:txBody>
      </p:sp>
      <p:sp>
        <p:nvSpPr>
          <p:cNvPr id="4" name="Slide Number Placeholder 3"/>
          <p:cNvSpPr>
            <a:spLocks noGrp="1"/>
          </p:cNvSpPr>
          <p:nvPr>
            <p:ph type="sldNum" sz="quarter" idx="10"/>
          </p:nvPr>
        </p:nvSpPr>
        <p:spPr/>
        <p:txBody>
          <a:bodyPr/>
          <a:lstStyle/>
          <a:p>
            <a:fld id="{CFB9C3FD-940E-42CB-B690-6FB8A3D7ED4F}" type="slidenum">
              <a:rPr lang="en-US" smtClean="0"/>
              <a:t>13</a:t>
            </a:fld>
            <a:endParaRPr lang="en-US"/>
          </a:p>
        </p:txBody>
      </p:sp>
    </p:spTree>
    <p:extLst>
      <p:ext uri="{BB962C8B-B14F-4D97-AF65-F5344CB8AC3E}">
        <p14:creationId xmlns:p14="http://schemas.microsoft.com/office/powerpoint/2010/main" val="69575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386B62-1757-458C-8E11-BCF5F2B6786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384660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386B62-1757-458C-8E11-BCF5F2B67868}"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151705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386B62-1757-458C-8E11-BCF5F2B67868}"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297252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B9C3FD-940E-42CB-B690-6FB8A3D7ED4F}" type="slidenum">
              <a:rPr lang="en-US" smtClean="0"/>
              <a:t>17</a:t>
            </a:fld>
            <a:endParaRPr lang="en-US"/>
          </a:p>
        </p:txBody>
      </p:sp>
    </p:spTree>
    <p:extLst>
      <p:ext uri="{BB962C8B-B14F-4D97-AF65-F5344CB8AC3E}">
        <p14:creationId xmlns:p14="http://schemas.microsoft.com/office/powerpoint/2010/main" val="2116339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B9C3FD-940E-42CB-B690-6FB8A3D7ED4F}" type="slidenum">
              <a:rPr lang="en-US" smtClean="0"/>
              <a:t>18</a:t>
            </a:fld>
            <a:endParaRPr lang="en-US"/>
          </a:p>
        </p:txBody>
      </p:sp>
    </p:spTree>
    <p:extLst>
      <p:ext uri="{BB962C8B-B14F-4D97-AF65-F5344CB8AC3E}">
        <p14:creationId xmlns:p14="http://schemas.microsoft.com/office/powerpoint/2010/main" val="2034866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B9C3FD-940E-42CB-B690-6FB8A3D7ED4F}" type="slidenum">
              <a:rPr lang="en-US" smtClean="0"/>
              <a:t>19</a:t>
            </a:fld>
            <a:endParaRPr lang="en-US"/>
          </a:p>
        </p:txBody>
      </p:sp>
    </p:spTree>
    <p:extLst>
      <p:ext uri="{BB962C8B-B14F-4D97-AF65-F5344CB8AC3E}">
        <p14:creationId xmlns:p14="http://schemas.microsoft.com/office/powerpoint/2010/main" val="1374350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A591-0D12-43BC-BB09-F031C0AC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189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Slide Example A</a:t>
            </a:r>
          </a:p>
          <a:p>
            <a:endParaRPr lang="en-US"/>
          </a:p>
        </p:txBody>
      </p:sp>
      <p:sp>
        <p:nvSpPr>
          <p:cNvPr id="4" name="Slide Number Placeholder 3"/>
          <p:cNvSpPr>
            <a:spLocks noGrp="1"/>
          </p:cNvSpPr>
          <p:nvPr>
            <p:ph type="sldNum" sz="quarter" idx="10"/>
          </p:nvPr>
        </p:nvSpPr>
        <p:spPr/>
        <p:txBody>
          <a:bodyPr/>
          <a:lstStyle/>
          <a:p>
            <a:fld id="{CFB9C3FD-940E-42CB-B690-6FB8A3D7ED4F}" type="slidenum">
              <a:rPr lang="en-US" smtClean="0"/>
              <a:t>20</a:t>
            </a:fld>
            <a:endParaRPr lang="en-US"/>
          </a:p>
        </p:txBody>
      </p:sp>
    </p:spTree>
    <p:extLst>
      <p:ext uri="{BB962C8B-B14F-4D97-AF65-F5344CB8AC3E}">
        <p14:creationId xmlns:p14="http://schemas.microsoft.com/office/powerpoint/2010/main" val="2116339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Slide Example A</a:t>
            </a:r>
          </a:p>
          <a:p>
            <a:endParaRPr lang="en-US"/>
          </a:p>
        </p:txBody>
      </p:sp>
      <p:sp>
        <p:nvSpPr>
          <p:cNvPr id="4" name="Slide Number Placeholder 3"/>
          <p:cNvSpPr>
            <a:spLocks noGrp="1"/>
          </p:cNvSpPr>
          <p:nvPr>
            <p:ph type="sldNum" sz="quarter" idx="10"/>
          </p:nvPr>
        </p:nvSpPr>
        <p:spPr/>
        <p:txBody>
          <a:bodyPr/>
          <a:lstStyle/>
          <a:p>
            <a:fld id="{CFB9C3FD-940E-42CB-B690-6FB8A3D7ED4F}" type="slidenum">
              <a:rPr lang="en-US" smtClean="0"/>
              <a:t>21</a:t>
            </a:fld>
            <a:endParaRPr lang="en-US"/>
          </a:p>
        </p:txBody>
      </p:sp>
    </p:spTree>
    <p:extLst>
      <p:ext uri="{BB962C8B-B14F-4D97-AF65-F5344CB8AC3E}">
        <p14:creationId xmlns:p14="http://schemas.microsoft.com/office/powerpoint/2010/main" val="2116339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Slide Example A</a:t>
            </a:r>
          </a:p>
          <a:p>
            <a:endParaRPr lang="en-US"/>
          </a:p>
        </p:txBody>
      </p:sp>
      <p:sp>
        <p:nvSpPr>
          <p:cNvPr id="4" name="Slide Number Placeholder 3"/>
          <p:cNvSpPr>
            <a:spLocks noGrp="1"/>
          </p:cNvSpPr>
          <p:nvPr>
            <p:ph type="sldNum" sz="quarter" idx="10"/>
          </p:nvPr>
        </p:nvSpPr>
        <p:spPr/>
        <p:txBody>
          <a:bodyPr/>
          <a:lstStyle/>
          <a:p>
            <a:fld id="{CFB9C3FD-940E-42CB-B690-6FB8A3D7ED4F}" type="slidenum">
              <a:rPr lang="en-US" smtClean="0"/>
              <a:t>22</a:t>
            </a:fld>
            <a:endParaRPr lang="en-US"/>
          </a:p>
        </p:txBody>
      </p:sp>
    </p:spTree>
    <p:extLst>
      <p:ext uri="{BB962C8B-B14F-4D97-AF65-F5344CB8AC3E}">
        <p14:creationId xmlns:p14="http://schemas.microsoft.com/office/powerpoint/2010/main" val="583181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Slide Example A</a:t>
            </a:r>
          </a:p>
          <a:p>
            <a:endParaRPr lang="en-US"/>
          </a:p>
        </p:txBody>
      </p:sp>
      <p:sp>
        <p:nvSpPr>
          <p:cNvPr id="4" name="Slide Number Placeholder 3"/>
          <p:cNvSpPr>
            <a:spLocks noGrp="1"/>
          </p:cNvSpPr>
          <p:nvPr>
            <p:ph type="sldNum" sz="quarter" idx="10"/>
          </p:nvPr>
        </p:nvSpPr>
        <p:spPr/>
        <p:txBody>
          <a:bodyPr/>
          <a:lstStyle/>
          <a:p>
            <a:fld id="{CFB9C3FD-940E-42CB-B690-6FB8A3D7ED4F}" type="slidenum">
              <a:rPr lang="en-US" smtClean="0"/>
              <a:t>23</a:t>
            </a:fld>
            <a:endParaRPr lang="en-US"/>
          </a:p>
        </p:txBody>
      </p:sp>
    </p:spTree>
    <p:extLst>
      <p:ext uri="{BB962C8B-B14F-4D97-AF65-F5344CB8AC3E}">
        <p14:creationId xmlns:p14="http://schemas.microsoft.com/office/powerpoint/2010/main" val="3761791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Slide Example A</a:t>
            </a:r>
          </a:p>
          <a:p>
            <a:endParaRPr lang="en-US"/>
          </a:p>
        </p:txBody>
      </p:sp>
      <p:sp>
        <p:nvSpPr>
          <p:cNvPr id="4" name="Slide Number Placeholder 3"/>
          <p:cNvSpPr>
            <a:spLocks noGrp="1"/>
          </p:cNvSpPr>
          <p:nvPr>
            <p:ph type="sldNum" sz="quarter" idx="10"/>
          </p:nvPr>
        </p:nvSpPr>
        <p:spPr/>
        <p:txBody>
          <a:bodyPr/>
          <a:lstStyle/>
          <a:p>
            <a:fld id="{CFB9C3FD-940E-42CB-B690-6FB8A3D7ED4F}" type="slidenum">
              <a:rPr lang="en-US" smtClean="0"/>
              <a:t>24</a:t>
            </a:fld>
            <a:endParaRPr lang="en-US"/>
          </a:p>
        </p:txBody>
      </p:sp>
    </p:spTree>
    <p:extLst>
      <p:ext uri="{BB962C8B-B14F-4D97-AF65-F5344CB8AC3E}">
        <p14:creationId xmlns:p14="http://schemas.microsoft.com/office/powerpoint/2010/main" val="1374935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Costs adapted from ICCT 2019 report and industry sources</a:t>
            </a:r>
          </a:p>
          <a:p>
            <a:pPr marL="0" marR="0" indent="0" algn="l" defTabSz="914400" rtl="0" eaLnBrk="1" fontAlgn="auto" latinLnBrk="0" hangingPunct="1">
              <a:lnSpc>
                <a:spcPct val="100000"/>
              </a:lnSpc>
              <a:spcBef>
                <a:spcPts val="0"/>
              </a:spcBef>
              <a:spcAft>
                <a:spcPts val="0"/>
              </a:spcAft>
              <a:buClrTx/>
              <a:buSzTx/>
              <a:buFontTx/>
              <a:buNone/>
              <a:tabLst/>
              <a:defRPr/>
            </a:pPr>
            <a:r>
              <a:rPr lang="en-US"/>
              <a:t>https://theicct.org/sites/default/files/publications/ICCT_EV_Charging_Cost_20190813.pdf </a:t>
            </a:r>
          </a:p>
        </p:txBody>
      </p:sp>
      <p:sp>
        <p:nvSpPr>
          <p:cNvPr id="4" name="Slide Number Placeholder 3"/>
          <p:cNvSpPr>
            <a:spLocks noGrp="1"/>
          </p:cNvSpPr>
          <p:nvPr>
            <p:ph type="sldNum" sz="quarter" idx="10"/>
          </p:nvPr>
        </p:nvSpPr>
        <p:spPr/>
        <p:txBody>
          <a:bodyPr/>
          <a:lstStyle/>
          <a:p>
            <a:fld id="{CFB9C3FD-940E-42CB-B690-6FB8A3D7ED4F}" type="slidenum">
              <a:rPr lang="en-US" smtClean="0"/>
              <a:t>25</a:t>
            </a:fld>
            <a:endParaRPr lang="en-US"/>
          </a:p>
        </p:txBody>
      </p:sp>
    </p:spTree>
    <p:extLst>
      <p:ext uri="{BB962C8B-B14F-4D97-AF65-F5344CB8AC3E}">
        <p14:creationId xmlns:p14="http://schemas.microsoft.com/office/powerpoint/2010/main" val="4003265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Slide Example A</a:t>
            </a:r>
          </a:p>
          <a:p>
            <a:endParaRPr lang="en-US"/>
          </a:p>
        </p:txBody>
      </p:sp>
      <p:sp>
        <p:nvSpPr>
          <p:cNvPr id="4" name="Slide Number Placeholder 3"/>
          <p:cNvSpPr>
            <a:spLocks noGrp="1"/>
          </p:cNvSpPr>
          <p:nvPr>
            <p:ph type="sldNum" sz="quarter" idx="10"/>
          </p:nvPr>
        </p:nvSpPr>
        <p:spPr/>
        <p:txBody>
          <a:bodyPr/>
          <a:lstStyle/>
          <a:p>
            <a:fld id="{CFB9C3FD-940E-42CB-B690-6FB8A3D7ED4F}" type="slidenum">
              <a:rPr lang="en-US" smtClean="0"/>
              <a:t>26</a:t>
            </a:fld>
            <a:endParaRPr lang="en-US"/>
          </a:p>
        </p:txBody>
      </p:sp>
    </p:spTree>
    <p:extLst>
      <p:ext uri="{BB962C8B-B14F-4D97-AF65-F5344CB8AC3E}">
        <p14:creationId xmlns:p14="http://schemas.microsoft.com/office/powerpoint/2010/main" val="3716382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2">
              <a:defRPr/>
            </a:pPr>
            <a:r>
              <a:rPr lang="en-US" sz="1200"/>
              <a:t>Slide Example B</a:t>
            </a:r>
          </a:p>
        </p:txBody>
      </p:sp>
      <p:sp>
        <p:nvSpPr>
          <p:cNvPr id="4" name="Slide Number Placeholder 3"/>
          <p:cNvSpPr>
            <a:spLocks noGrp="1"/>
          </p:cNvSpPr>
          <p:nvPr>
            <p:ph type="sldNum" sz="quarter" idx="10"/>
          </p:nvPr>
        </p:nvSpPr>
        <p:spPr/>
        <p:txBody>
          <a:bodyPr/>
          <a:lstStyle/>
          <a:p>
            <a:fld id="{CFB9C3FD-940E-42CB-B690-6FB8A3D7ED4F}" type="slidenum">
              <a:rPr lang="en-US" smtClean="0"/>
              <a:t>27</a:t>
            </a:fld>
            <a:endParaRPr lang="en-US"/>
          </a:p>
        </p:txBody>
      </p:sp>
    </p:spTree>
    <p:extLst>
      <p:ext uri="{BB962C8B-B14F-4D97-AF65-F5344CB8AC3E}">
        <p14:creationId xmlns:p14="http://schemas.microsoft.com/office/powerpoint/2010/main" val="4104795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Slide Example A</a:t>
            </a:r>
          </a:p>
          <a:p>
            <a:endParaRPr lang="en-US"/>
          </a:p>
        </p:txBody>
      </p:sp>
      <p:sp>
        <p:nvSpPr>
          <p:cNvPr id="4" name="Slide Number Placeholder 3"/>
          <p:cNvSpPr>
            <a:spLocks noGrp="1"/>
          </p:cNvSpPr>
          <p:nvPr>
            <p:ph type="sldNum" sz="quarter" idx="10"/>
          </p:nvPr>
        </p:nvSpPr>
        <p:spPr/>
        <p:txBody>
          <a:bodyPr/>
          <a:lstStyle/>
          <a:p>
            <a:fld id="{CFB9C3FD-940E-42CB-B690-6FB8A3D7ED4F}" type="slidenum">
              <a:rPr lang="en-US" smtClean="0"/>
              <a:t>28</a:t>
            </a:fld>
            <a:endParaRPr lang="en-US"/>
          </a:p>
        </p:txBody>
      </p:sp>
    </p:spTree>
    <p:extLst>
      <p:ext uri="{BB962C8B-B14F-4D97-AF65-F5344CB8AC3E}">
        <p14:creationId xmlns:p14="http://schemas.microsoft.com/office/powerpoint/2010/main" val="472894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2">
              <a:defRPr/>
            </a:pPr>
            <a:r>
              <a:rPr lang="en-US" sz="1200"/>
              <a:t>Plan may not set specific locations, but intended to help guide investments</a:t>
            </a:r>
          </a:p>
        </p:txBody>
      </p:sp>
      <p:sp>
        <p:nvSpPr>
          <p:cNvPr id="4" name="Slide Number Placeholder 3"/>
          <p:cNvSpPr>
            <a:spLocks noGrp="1"/>
          </p:cNvSpPr>
          <p:nvPr>
            <p:ph type="sldNum" sz="quarter" idx="10"/>
          </p:nvPr>
        </p:nvSpPr>
        <p:spPr/>
        <p:txBody>
          <a:bodyPr/>
          <a:lstStyle/>
          <a:p>
            <a:fld id="{CFB9C3FD-940E-42CB-B690-6FB8A3D7ED4F}" type="slidenum">
              <a:rPr lang="en-US" smtClean="0"/>
              <a:t>29</a:t>
            </a:fld>
            <a:endParaRPr lang="en-US"/>
          </a:p>
        </p:txBody>
      </p:sp>
    </p:spTree>
    <p:extLst>
      <p:ext uri="{BB962C8B-B14F-4D97-AF65-F5344CB8AC3E}">
        <p14:creationId xmlns:p14="http://schemas.microsoft.com/office/powerpoint/2010/main" val="136157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lang="en-US" sz="1100"/>
              <a:t>Peggy: Slides</a:t>
            </a:r>
            <a:r>
              <a:rPr lang="en-US" sz="1100" baseline="0"/>
              <a:t> </a:t>
            </a:r>
            <a:r>
              <a:rPr lang="en-US" sz="1100"/>
              <a:t>1-4</a:t>
            </a:r>
          </a:p>
          <a:p>
            <a:pPr marL="0" marR="0" lvl="0" indent="0" algn="l" defTabSz="914400" rtl="0" eaLnBrk="1" fontAlgn="auto" latinLnBrk="0" hangingPunct="1">
              <a:lnSpc>
                <a:spcPct val="107000"/>
              </a:lnSpc>
              <a:spcBef>
                <a:spcPts val="0"/>
              </a:spcBef>
              <a:spcAft>
                <a:spcPts val="600"/>
              </a:spcAft>
              <a:buClrTx/>
              <a:buSzTx/>
              <a:buFontTx/>
              <a:buNone/>
              <a:tabLst/>
              <a:defRPr/>
            </a:pPr>
            <a:endParaRPr lang="en-US" sz="1100" kern="1200">
              <a:solidFill>
                <a:srgbClr val="000000"/>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r>
              <a:rPr lang="en-US" sz="1100" kern="1200">
                <a:solidFill>
                  <a:srgbClr val="000000"/>
                </a:solidFill>
                <a:effectLst/>
                <a:latin typeface="Calibri"/>
                <a:cs typeface="Calibri"/>
              </a:rPr>
              <a:t>More than 80% of the U.S. population lives inside Clean Cities coalition boundaries. </a:t>
            </a:r>
            <a:r>
              <a:rPr lang="en-US" sz="1100">
                <a:effectLst/>
                <a:latin typeface="Calibri"/>
                <a:cs typeface="Calibri"/>
              </a:rPr>
              <a:t>An active and diverse network of nearly </a:t>
            </a:r>
            <a:r>
              <a:rPr lang="en-US" sz="1100">
                <a:effectLst/>
                <a:latin typeface="Calibri"/>
                <a:ea typeface="Calibri" panose="020F0502020204030204" pitchFamily="34" charset="0"/>
                <a:cs typeface="Calibri"/>
              </a:rPr>
              <a:t>16,000 stakeholders—</a:t>
            </a:r>
            <a:r>
              <a:rPr lang="en-US" sz="1100">
                <a:effectLst/>
                <a:latin typeface="Calibri"/>
                <a:cs typeface="Calibri"/>
              </a:rPr>
              <a:t>government agencies, industry representatives, community organizations, and businesses—work through Clean Cities to exchange information and resources. </a:t>
            </a:r>
            <a:r>
              <a:rPr lang="en-US" sz="1100">
                <a:effectLst/>
                <a:latin typeface="Calibri"/>
                <a:ea typeface="Calibri" panose="020F0502020204030204" pitchFamily="34" charset="0"/>
                <a:cs typeface="Calibri"/>
              </a:rPr>
              <a:t>43% of these stakeholders come from the private sector while the other 57% represent the public sector. </a:t>
            </a:r>
            <a:r>
              <a:rPr lang="en-US" sz="1100">
                <a:effectLst/>
                <a:latin typeface="Calibri"/>
                <a:cs typeface="Calibri"/>
              </a:rPr>
              <a:t>Through our collective efforts we are transforming local and regional transportation markets.</a:t>
            </a:r>
            <a:endParaRPr lang="en-US" sz="1100">
              <a:effectLst/>
              <a:latin typeface="Calibri"/>
              <a:ea typeface="Calibri" panose="020F0502020204030204" pitchFamily="34" charset="0"/>
              <a:cs typeface="Calibri"/>
            </a:endParaRPr>
          </a:p>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kern="1200">
                <a:solidFill>
                  <a:srgbClr val="000000"/>
                </a:solidFill>
                <a:effectLst/>
                <a:latin typeface="Calibri"/>
                <a:cs typeface="Calibri"/>
              </a:rPr>
              <a:t>Across the country, local coalitions serve as the foundation of this network by working in communities to:</a:t>
            </a:r>
          </a:p>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kern="1200">
                <a:solidFill>
                  <a:srgbClr val="000000"/>
                </a:solidFill>
                <a:effectLst/>
                <a:ea typeface="+mn-ea"/>
                <a:cs typeface="Calibri"/>
              </a:rPr>
              <a:t>Increase energy savings from efficiency projects, measured in gasoline gallon equivalents</a:t>
            </a:r>
            <a:endParaRPr lang="en-US">
              <a:effectLst/>
              <a:cs typeface="Calibri"/>
            </a:endParaRPr>
          </a:p>
          <a:p>
            <a:pPr marL="742950" lvl="1" indent="-285750">
              <a:buFont typeface="Arial" panose="020B0604020202020204" pitchFamily="34" charset="0"/>
              <a:buChar char="•"/>
              <a:tabLst>
                <a:tab pos="914400" algn="l"/>
              </a:tabLst>
            </a:pPr>
            <a:r>
              <a:rPr lang="en-US" kern="1200">
                <a:solidFill>
                  <a:srgbClr val="000000"/>
                </a:solidFill>
                <a:effectLst/>
                <a:ea typeface="+mn-ea"/>
                <a:cs typeface="Calibri"/>
              </a:rPr>
              <a:t>Increase resiliency through fuel diversity with alternative fuels.</a:t>
            </a:r>
            <a:r>
              <a:rPr lang="en-US">
                <a:solidFill>
                  <a:srgbClr val="000000"/>
                </a:solidFill>
                <a:cs typeface="Calibri"/>
              </a:rPr>
              <a:t> </a:t>
            </a:r>
            <a:endParaRPr lang="en-US">
              <a:effectLst/>
              <a:cs typeface="Times New Roman" panose="02020603050405020304" pitchFamily="18" charset="0"/>
            </a:endParaRPr>
          </a:p>
          <a:p>
            <a:pPr marL="457200" marR="0">
              <a:spcBef>
                <a:spcPts val="0"/>
              </a:spcBef>
              <a:spcAft>
                <a:spcPts val="0"/>
              </a:spcAft>
            </a:pPr>
            <a:r>
              <a:rPr lang="en-US">
                <a:effectLst/>
                <a:ea typeface="Times New Roman" panose="02020603050405020304" pitchFamily="18" charset="0"/>
                <a:cs typeface="Calibri"/>
              </a:rPr>
              <a:t> </a:t>
            </a:r>
            <a:endParaRPr lang="en-US">
              <a:effectLst/>
              <a:cs typeface="Calibri"/>
            </a:endParaRPr>
          </a:p>
          <a:p>
            <a:pPr marL="0" marR="0" lvl="0" indent="0" algn="l" defTabSz="914400" rtl="0" eaLnBrk="1" fontAlgn="auto" latinLnBrk="0" hangingPunct="1">
              <a:lnSpc>
                <a:spcPct val="107000"/>
              </a:lnSpc>
              <a:spcBef>
                <a:spcPts val="0"/>
              </a:spcBef>
              <a:spcAft>
                <a:spcPts val="600"/>
              </a:spcAft>
              <a:buClrTx/>
              <a:buSzTx/>
              <a:buFontTx/>
              <a:buNone/>
              <a:tabLst/>
              <a:defRPr/>
            </a:pPr>
            <a:r>
              <a:rPr lang="en-US" sz="1100">
                <a:effectLst/>
                <a:latin typeface="Calibri"/>
                <a:ea typeface="Calibri" panose="020F0502020204030204" pitchFamily="34" charset="0"/>
                <a:cs typeface="Calibri"/>
              </a:rPr>
              <a:t>Each coalition is led by an on-the-ground Clean Cities coordinator [like me] who tailors projects and activities to capitalize on the unique opportunities in their region. </a:t>
            </a:r>
            <a:r>
              <a:rPr lang="en-US" sz="1100">
                <a:effectLst/>
                <a:latin typeface="Calibri"/>
                <a:ea typeface="MS PGothic"/>
                <a:cs typeface="Calibri"/>
              </a:rPr>
              <a:t>Coordinators serve as both educators and problem solvers for their stakeholders. </a:t>
            </a:r>
            <a:r>
              <a:rPr lang="en-US" sz="1100">
                <a:effectLst/>
                <a:latin typeface="Calibri"/>
                <a:ea typeface="Calibri" panose="020F0502020204030204" pitchFamily="34" charset="0"/>
                <a:cs typeface="Calibri"/>
              </a:rPr>
              <a:t>Coalitions are </a:t>
            </a:r>
            <a:r>
              <a:rPr lang="en-US" sz="1100" b="1" i="1">
                <a:effectLst/>
                <a:latin typeface="Calibri"/>
                <a:ea typeface="Calibri" panose="020F0502020204030204" pitchFamily="34" charset="0"/>
                <a:cs typeface="Calibri"/>
              </a:rPr>
              <a:t>locally-based</a:t>
            </a:r>
            <a:r>
              <a:rPr lang="en-US" sz="1100">
                <a:effectLst/>
                <a:latin typeface="Calibri"/>
                <a:ea typeface="Calibri" panose="020F0502020204030204" pitchFamily="34" charset="0"/>
                <a:cs typeface="Calibri"/>
              </a:rPr>
              <a:t> with access to </a:t>
            </a:r>
            <a:r>
              <a:rPr lang="en-US" sz="1100" b="1" i="1">
                <a:effectLst/>
                <a:latin typeface="Calibri"/>
                <a:ea typeface="Calibri" panose="020F0502020204030204" pitchFamily="34" charset="0"/>
                <a:cs typeface="Calibri"/>
              </a:rPr>
              <a:t>national</a:t>
            </a:r>
            <a:r>
              <a:rPr lang="en-US" sz="1100">
                <a:effectLst/>
                <a:latin typeface="Calibri"/>
                <a:ea typeface="Calibri" panose="020F0502020204030204" pitchFamily="34" charset="0"/>
                <a:cs typeface="Calibri"/>
              </a:rPr>
              <a:t> resources.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8CBF3-3AE2-4472-8F07-2E80D1B17B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80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2">
              <a:defRPr/>
            </a:pPr>
            <a:endParaRPr lang="en-US" sz="1200"/>
          </a:p>
        </p:txBody>
      </p:sp>
      <p:sp>
        <p:nvSpPr>
          <p:cNvPr id="4" name="Slide Number Placeholder 3"/>
          <p:cNvSpPr>
            <a:spLocks noGrp="1"/>
          </p:cNvSpPr>
          <p:nvPr>
            <p:ph type="sldNum" sz="quarter" idx="10"/>
          </p:nvPr>
        </p:nvSpPr>
        <p:spPr/>
        <p:txBody>
          <a:bodyPr/>
          <a:lstStyle/>
          <a:p>
            <a:fld id="{CFB9C3FD-940E-42CB-B690-6FB8A3D7ED4F}" type="slidenum">
              <a:rPr lang="en-US" smtClean="0"/>
              <a:t>30</a:t>
            </a:fld>
            <a:endParaRPr lang="en-US"/>
          </a:p>
        </p:txBody>
      </p:sp>
    </p:spTree>
    <p:extLst>
      <p:ext uri="{BB962C8B-B14F-4D97-AF65-F5344CB8AC3E}">
        <p14:creationId xmlns:p14="http://schemas.microsoft.com/office/powerpoint/2010/main" val="4136641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2">
              <a:defRPr/>
            </a:pPr>
            <a:r>
              <a:rPr lang="en-US" sz="1200"/>
              <a:t>Slide Example B</a:t>
            </a:r>
          </a:p>
        </p:txBody>
      </p:sp>
      <p:sp>
        <p:nvSpPr>
          <p:cNvPr id="4" name="Slide Number Placeholder 3"/>
          <p:cNvSpPr>
            <a:spLocks noGrp="1"/>
          </p:cNvSpPr>
          <p:nvPr>
            <p:ph type="sldNum" sz="quarter" idx="10"/>
          </p:nvPr>
        </p:nvSpPr>
        <p:spPr/>
        <p:txBody>
          <a:bodyPr/>
          <a:lstStyle/>
          <a:p>
            <a:fld id="{CFB9C3FD-940E-42CB-B690-6FB8A3D7ED4F}" type="slidenum">
              <a:rPr lang="en-US" smtClean="0"/>
              <a:t>31</a:t>
            </a:fld>
            <a:endParaRPr lang="en-US"/>
          </a:p>
        </p:txBody>
      </p:sp>
    </p:spTree>
    <p:extLst>
      <p:ext uri="{BB962C8B-B14F-4D97-AF65-F5344CB8AC3E}">
        <p14:creationId xmlns:p14="http://schemas.microsoft.com/office/powerpoint/2010/main" val="3319481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2">
              <a:defRPr/>
            </a:pPr>
            <a:r>
              <a:rPr lang="en-US" sz="1200"/>
              <a:t>Slide Example B</a:t>
            </a:r>
          </a:p>
        </p:txBody>
      </p:sp>
      <p:sp>
        <p:nvSpPr>
          <p:cNvPr id="4" name="Slide Number Placeholder 3"/>
          <p:cNvSpPr>
            <a:spLocks noGrp="1"/>
          </p:cNvSpPr>
          <p:nvPr>
            <p:ph type="sldNum" sz="quarter" idx="10"/>
          </p:nvPr>
        </p:nvSpPr>
        <p:spPr/>
        <p:txBody>
          <a:bodyPr/>
          <a:lstStyle/>
          <a:p>
            <a:fld id="{CFB9C3FD-940E-42CB-B690-6FB8A3D7ED4F}" type="slidenum">
              <a:rPr lang="en-US" smtClean="0"/>
              <a:t>32</a:t>
            </a:fld>
            <a:endParaRPr lang="en-US"/>
          </a:p>
        </p:txBody>
      </p:sp>
    </p:spTree>
    <p:extLst>
      <p:ext uri="{BB962C8B-B14F-4D97-AF65-F5344CB8AC3E}">
        <p14:creationId xmlns:p14="http://schemas.microsoft.com/office/powerpoint/2010/main" val="2018019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2">
              <a:defRPr/>
            </a:pPr>
            <a:r>
              <a:rPr lang="en-US" sz="1200"/>
              <a:t>Slide Example B</a:t>
            </a:r>
          </a:p>
        </p:txBody>
      </p:sp>
      <p:sp>
        <p:nvSpPr>
          <p:cNvPr id="4" name="Slide Number Placeholder 3"/>
          <p:cNvSpPr>
            <a:spLocks noGrp="1"/>
          </p:cNvSpPr>
          <p:nvPr>
            <p:ph type="sldNum" sz="quarter" idx="10"/>
          </p:nvPr>
        </p:nvSpPr>
        <p:spPr/>
        <p:txBody>
          <a:bodyPr/>
          <a:lstStyle/>
          <a:p>
            <a:fld id="{CFB9C3FD-940E-42CB-B690-6FB8A3D7ED4F}" type="slidenum">
              <a:rPr lang="en-US" smtClean="0"/>
              <a:t>33</a:t>
            </a:fld>
            <a:endParaRPr lang="en-US"/>
          </a:p>
        </p:txBody>
      </p:sp>
    </p:spTree>
    <p:extLst>
      <p:ext uri="{BB962C8B-B14F-4D97-AF65-F5344CB8AC3E}">
        <p14:creationId xmlns:p14="http://schemas.microsoft.com/office/powerpoint/2010/main" val="3606970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A591-0D12-43BC-BB09-F031C0AC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331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200">
                <a:solidFill>
                  <a:srgbClr val="221E1F"/>
                </a:solidFill>
                <a:effectLst/>
                <a:latin typeface="+mn-lt"/>
                <a:cs typeface="Calibri"/>
              </a:rPr>
              <a:t>Clean Cities coalitions employ a portfolio of strategies to advance affordable, domestic transportation fuels and energy-saving technologies:</a:t>
            </a:r>
          </a:p>
          <a:p>
            <a:pPr marL="0" marR="0">
              <a:lnSpc>
                <a:spcPct val="107000"/>
              </a:lnSpc>
              <a:spcBef>
                <a:spcPts val="0"/>
              </a:spcBef>
              <a:spcAft>
                <a:spcPts val="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tabLst>
                <a:tab pos="457200" algn="l"/>
              </a:tabLst>
            </a:pPr>
            <a:r>
              <a:rPr lang="en-US" sz="1200" b="1">
                <a:effectLst/>
                <a:latin typeface="+mn-lt"/>
                <a:ea typeface="Times New Roman" panose="02020603050405020304" pitchFamily="18" charset="0"/>
                <a:cs typeface="Calibri"/>
              </a:rPr>
              <a:t>Evaluate transportation needs and energy choices </a:t>
            </a:r>
            <a:r>
              <a:rPr lang="en-US" sz="1200">
                <a:effectLst/>
                <a:latin typeface="+mn-lt"/>
                <a:ea typeface="Times New Roman" panose="02020603050405020304" pitchFamily="18" charset="0"/>
                <a:cs typeface="Calibri"/>
              </a:rPr>
              <a:t>to determine the most impactful and cost-effective vehicle options, fuels, technologies, and best practices that make sense for specific stakeholder applications</a:t>
            </a:r>
            <a:r>
              <a:rPr lang="en-US" sz="1200">
                <a:latin typeface="+mn-lt"/>
                <a:ea typeface="Times New Roman" panose="02020603050405020304" pitchFamily="18" charset="0"/>
                <a:cs typeface="Calibri"/>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a:effectLst/>
                <a:latin typeface="+mn-lt"/>
                <a:ea typeface="Times New Roman" panose="02020603050405020304" pitchFamily="18" charset="0"/>
                <a:cs typeface="Calibri"/>
              </a:rPr>
              <a:t>Shift to domestic energy sources </a:t>
            </a:r>
            <a:r>
              <a:rPr lang="en-US" sz="1200">
                <a:effectLst/>
                <a:latin typeface="+mn-lt"/>
                <a:ea typeface="Times New Roman" panose="02020603050405020304" pitchFamily="18" charset="0"/>
                <a:cs typeface="Calibri"/>
              </a:rPr>
              <a:t>through the use of alternative and renewable fuels such as natural gas, propane, hydrogen, electricity, ethanol, and biodiesel</a:t>
            </a:r>
            <a:endParaRPr lang="en-US" sz="1200">
              <a:effectLst/>
              <a:latin typeface="+mn-lt"/>
              <a:ea typeface="Calibri" panose="020F0502020204030204" pitchFamily="34" charset="0"/>
              <a:cs typeface="Calibri"/>
            </a:endParaRPr>
          </a:p>
          <a:p>
            <a:pPr marL="342900" marR="0" lvl="0" indent="-342900">
              <a:spcBef>
                <a:spcPts val="0"/>
              </a:spcBef>
              <a:spcAft>
                <a:spcPts val="0"/>
              </a:spcAft>
              <a:buFont typeface="Arial" panose="020B0604020202020204" pitchFamily="34" charset="0"/>
              <a:buChar char="•"/>
              <a:tabLst>
                <a:tab pos="457200" algn="l"/>
              </a:tabLst>
            </a:pPr>
            <a:r>
              <a:rPr lang="en-US" sz="1200" b="1">
                <a:effectLst/>
                <a:latin typeface="+mn-lt"/>
                <a:ea typeface="Times New Roman" panose="02020603050405020304" pitchFamily="18" charset="0"/>
                <a:cs typeface="Calibri"/>
              </a:rPr>
              <a:t>Improve fuel efficiency </a:t>
            </a:r>
            <a:r>
              <a:rPr lang="en-US" sz="1200">
                <a:effectLst/>
                <a:latin typeface="+mn-lt"/>
                <a:ea typeface="Times New Roman" panose="02020603050405020304" pitchFamily="18" charset="0"/>
                <a:cs typeface="Calibri"/>
              </a:rPr>
              <a:t>through state-of-the-art technologies and strategies</a:t>
            </a:r>
            <a:endParaRPr lang="en-US" sz="1200">
              <a:effectLst/>
              <a:latin typeface="+mn-lt"/>
              <a:ea typeface="Calibri" panose="020F0502020204030204" pitchFamily="34" charset="0"/>
              <a:cs typeface="Calibri"/>
            </a:endParaRPr>
          </a:p>
          <a:p>
            <a:pPr marL="342900" marR="0" lvl="0" indent="-342900">
              <a:spcBef>
                <a:spcPts val="0"/>
              </a:spcBef>
              <a:spcAft>
                <a:spcPts val="0"/>
              </a:spcAft>
              <a:buFont typeface="Arial" panose="020B0604020202020204" pitchFamily="34" charset="0"/>
              <a:buChar char="•"/>
              <a:tabLst>
                <a:tab pos="457200" algn="l"/>
              </a:tabLst>
            </a:pPr>
            <a:r>
              <a:rPr lang="en-US" sz="1200" b="1">
                <a:effectLst/>
                <a:latin typeface="+mn-lt"/>
                <a:ea typeface="Times New Roman" panose="02020603050405020304" pitchFamily="18" charset="0"/>
                <a:cs typeface="Calibri"/>
              </a:rPr>
              <a:t>Reduce harmful emissions </a:t>
            </a:r>
            <a:r>
              <a:rPr lang="en-US" sz="1200">
                <a:effectLst/>
                <a:latin typeface="+mn-lt"/>
                <a:ea typeface="Times New Roman" panose="02020603050405020304" pitchFamily="18" charset="0"/>
                <a:cs typeface="Calibri"/>
              </a:rPr>
              <a:t>through idle reduction and other fuel-saving technologies and practices</a:t>
            </a:r>
          </a:p>
          <a:p>
            <a:pPr marL="342900" marR="0" lvl="0" indent="-342900">
              <a:spcBef>
                <a:spcPts val="0"/>
              </a:spcBef>
              <a:spcAft>
                <a:spcPts val="0"/>
              </a:spcAft>
              <a:buFont typeface="Arial" panose="020B0604020202020204" pitchFamily="34" charset="0"/>
              <a:buChar char="•"/>
              <a:tabLst>
                <a:tab pos="457200" algn="l"/>
              </a:tabLst>
            </a:pPr>
            <a:r>
              <a:rPr lang="en-US" sz="1200" b="1">
                <a:effectLst/>
                <a:latin typeface="+mn-lt"/>
                <a:ea typeface="Times New Roman" panose="02020603050405020304" pitchFamily="18" charset="0"/>
                <a:cs typeface="Calibri"/>
              </a:rPr>
              <a:t>Demonstrate and assess new mobility choices </a:t>
            </a:r>
            <a:r>
              <a:rPr lang="en-US" sz="1200">
                <a:effectLst/>
                <a:latin typeface="+mn-lt"/>
                <a:ea typeface="Times New Roman" panose="02020603050405020304" pitchFamily="18" charset="0"/>
                <a:cs typeface="Calibri"/>
              </a:rPr>
              <a:t>that maximize the return on investment for mobility systems in terms of time, cost, energy, and opportunity.</a:t>
            </a:r>
            <a:endParaRPr lang="en-US" sz="1000" b="0" i="0" u="none" strike="noStrike" baseline="0">
              <a:solidFill>
                <a:srgbClr val="221E1F"/>
              </a:solidFill>
              <a:latin typeface="+mn-lt"/>
              <a:cs typeface="Calibri"/>
            </a:endParaRPr>
          </a:p>
          <a:p>
            <a:pPr>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A591-0D12-43BC-BB09-F031C0AC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653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endParaRPr lang="en-US" sz="1200"/>
          </a:p>
          <a:p>
            <a:pPr marL="285750" indent="-285750">
              <a:buFont typeface="Arial" panose="020B0604020202020204" pitchFamily="34" charset="0"/>
              <a:buChar char="•"/>
            </a:pPr>
            <a:r>
              <a:rPr lang="en-US" sz="1200"/>
              <a:t>AFDC Alternative Fuel and Advanced Vehicle Search (</a:t>
            </a:r>
            <a:r>
              <a:rPr lang="en-US" sz="1200">
                <a:hlinkClick r:id="rId3"/>
              </a:rPr>
              <a:t>http://www.afdc.energy.gov/vehicles/search</a:t>
            </a:r>
            <a:r>
              <a:rPr lang="en-US" sz="1200"/>
              <a:t>)</a:t>
            </a:r>
            <a:r>
              <a:rPr lang="en-US"/>
              <a:t> </a:t>
            </a:r>
            <a:endParaRPr lang="en-US">
              <a:cs typeface="Calibri"/>
            </a:endParaRPr>
          </a:p>
          <a:p>
            <a:pPr marL="285750" lvl="0" indent="-285750">
              <a:buFont typeface="Arial" panose="020B0604020202020204" pitchFamily="34" charset="0"/>
              <a:buChar char="•"/>
            </a:pPr>
            <a:r>
              <a:rPr lang="en-US" sz="1200"/>
              <a:t>AFDC Station Locator Database (</a:t>
            </a:r>
            <a:r>
              <a:rPr lang="en-US" sz="1200">
                <a:hlinkClick r:id="rId4"/>
              </a:rPr>
              <a:t>http://www.afdc.energy.gov/locator/stations/</a:t>
            </a:r>
            <a:r>
              <a:rPr lang="en-US" sz="1200"/>
              <a:t>)</a:t>
            </a:r>
            <a:endParaRPr lang="en-US" sz="1200">
              <a:cs typeface="Calibri"/>
            </a:endParaRPr>
          </a:p>
          <a:p>
            <a:pPr marL="285750" lvl="0" indent="-285750">
              <a:buFont typeface="Arial" panose="020B0604020202020204" pitchFamily="34" charset="0"/>
              <a:buChar char="•"/>
            </a:pPr>
            <a:r>
              <a:rPr lang="en-US" sz="1200" err="1"/>
              <a:t>FuelEconomy.gov’s</a:t>
            </a:r>
            <a:r>
              <a:rPr lang="en-US" sz="1200"/>
              <a:t> Alternative Fuel Vehicles (AFV) page (</a:t>
            </a:r>
            <a:r>
              <a:rPr lang="en-US" sz="1200" u="sng">
                <a:hlinkClick r:id="rId5"/>
              </a:rPr>
              <a:t>http://www.fueleconomy.gov/feg/alternatives.shtml</a:t>
            </a:r>
            <a:r>
              <a:rPr lang="en-US" sz="1200"/>
              <a:t>)</a:t>
            </a:r>
            <a:endParaRPr lang="en-US" sz="1200">
              <a:cs typeface="Calibri"/>
            </a:endParaRPr>
          </a:p>
          <a:p>
            <a:pPr marL="285750" indent="-285750">
              <a:buFont typeface="Arial" panose="020B0604020202020204" pitchFamily="34" charset="0"/>
              <a:buChar char="•"/>
            </a:pPr>
            <a:r>
              <a:rPr lang="en-US" sz="1200"/>
              <a:t>Clean Cities 2015 Vehicle Buyer’s Guide (</a:t>
            </a:r>
            <a:r>
              <a:rPr lang="en-US" sz="1200">
                <a:hlinkClick r:id="rId6"/>
              </a:rPr>
              <a:t>http://www1.eere.energy.gov/cleancities/publications.html</a:t>
            </a:r>
            <a:r>
              <a:rPr lang="en-US" sz="1200"/>
              <a:t>)</a:t>
            </a:r>
            <a:r>
              <a:rPr lang="en-US"/>
              <a:t> </a:t>
            </a:r>
            <a:endParaRPr lang="en-US" sz="1200">
              <a:cs typeface="Calibri"/>
            </a:endParaRPr>
          </a:p>
          <a:p>
            <a:pPr>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A591-0D12-43BC-BB09-F031C0AC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919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23115E-026A-43F7-9668-2AEAB77712E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665247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7</a:t>
            </a:fld>
            <a:endParaRPr lang="en-US"/>
          </a:p>
        </p:txBody>
      </p:sp>
    </p:spTree>
    <p:extLst>
      <p:ext uri="{BB962C8B-B14F-4D97-AF65-F5344CB8AC3E}">
        <p14:creationId xmlns:p14="http://schemas.microsoft.com/office/powerpoint/2010/main" val="2105609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E9BC86-C8AE-4517-8DB7-693EB8872D83}" type="slidenum">
              <a:rPr lang="en-US" smtClean="0"/>
              <a:t>8</a:t>
            </a:fld>
            <a:endParaRPr lang="en-US"/>
          </a:p>
        </p:txBody>
      </p:sp>
    </p:spTree>
    <p:extLst>
      <p:ext uri="{BB962C8B-B14F-4D97-AF65-F5344CB8AC3E}">
        <p14:creationId xmlns:p14="http://schemas.microsoft.com/office/powerpoint/2010/main" val="2257179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E9BC86-C8AE-4517-8DB7-693EB8872D83}" type="slidenum">
              <a:rPr lang="en-US" smtClean="0"/>
              <a:t>9</a:t>
            </a:fld>
            <a:endParaRPr lang="en-US"/>
          </a:p>
        </p:txBody>
      </p:sp>
    </p:spTree>
    <p:extLst>
      <p:ext uri="{BB962C8B-B14F-4D97-AF65-F5344CB8AC3E}">
        <p14:creationId xmlns:p14="http://schemas.microsoft.com/office/powerpoint/2010/main" val="9436046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p:nvSpPr>
        <p:spPr>
          <a:xfrm>
            <a:off x="23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E19D0B6-0035-4ED4-A9C3-22B650376415}"/>
              </a:ext>
            </a:extLst>
          </p:cNvPr>
          <p:cNvPicPr>
            <a:picLocks noChangeAspect="1"/>
          </p:cNvPicPr>
          <p:nvPr userDrawn="1"/>
        </p:nvPicPr>
        <p:blipFill>
          <a:blip r:embed="rId2"/>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1466547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354445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pic>
        <p:nvPicPr>
          <p:cNvPr id="9" name="Picture 8">
            <a:extLst>
              <a:ext uri="{FF2B5EF4-FFF2-40B4-BE49-F238E27FC236}">
                <a16:creationId xmlns:a16="http://schemas.microsoft.com/office/drawing/2014/main" id="{2E91F753-47AD-42AE-B2D3-CB0C7DE9ECE9}"/>
              </a:ext>
            </a:extLst>
          </p:cNvPr>
          <p:cNvPicPr>
            <a:picLocks noChangeAspect="1"/>
          </p:cNvPicPr>
          <p:nvPr userDrawn="1"/>
        </p:nvPicPr>
        <p:blipFill>
          <a:blip r:embed="rId2"/>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2407741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5CDA7-3277-4BEF-B83F-00A6A1F3595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7452D38-F127-4220-828A-AD175D044060}"/>
              </a:ext>
            </a:extLst>
          </p:cNvPr>
          <p:cNvSpPr>
            <a:spLocks noGrp="1"/>
          </p:cNvSpPr>
          <p:nvPr>
            <p:ph type="sldNum" sz="quarter" idx="10"/>
          </p:nvPr>
        </p:nvSpPr>
        <p:spPr/>
        <p:txBody>
          <a:bodyPr/>
          <a:lstStyle/>
          <a:p>
            <a:fld id="{A1471D42-392E-4D14-982B-D9D765EA1509}" type="slidenum">
              <a:rPr lang="en-US" smtClean="0"/>
              <a:pPr/>
              <a:t>‹#›</a:t>
            </a:fld>
            <a:endParaRPr lang="en-US"/>
          </a:p>
        </p:txBody>
      </p:sp>
      <p:sp>
        <p:nvSpPr>
          <p:cNvPr id="5" name="Text Placeholder 4">
            <a:extLst>
              <a:ext uri="{FF2B5EF4-FFF2-40B4-BE49-F238E27FC236}">
                <a16:creationId xmlns:a16="http://schemas.microsoft.com/office/drawing/2014/main" id="{77B1E8FD-61C8-4EC3-96A2-10CED7ABF8BB}"/>
              </a:ext>
            </a:extLst>
          </p:cNvPr>
          <p:cNvSpPr>
            <a:spLocks noGrp="1"/>
          </p:cNvSpPr>
          <p:nvPr>
            <p:ph type="body" sz="quarter" idx="11"/>
          </p:nvPr>
        </p:nvSpPr>
        <p:spPr>
          <a:xfrm>
            <a:off x="838200" y="1790700"/>
            <a:ext cx="10515600" cy="4381500"/>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2362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5_Content Slide -  Vertical Blue/phot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9E8DA4F-A760-E144-B47B-437326C908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00" y="-11885"/>
            <a:ext cx="3870788" cy="6869886"/>
          </a:xfrm>
          <a:prstGeom prst="rect">
            <a:avLst/>
          </a:prstGeom>
        </p:spPr>
      </p:pic>
      <p:sp>
        <p:nvSpPr>
          <p:cNvPr id="18" name="Text Placeholder 3">
            <a:extLst>
              <a:ext uri="{FF2B5EF4-FFF2-40B4-BE49-F238E27FC236}">
                <a16:creationId xmlns:a16="http://schemas.microsoft.com/office/drawing/2014/main" id="{B9D9A409-41A5-4169-9C7B-EB86F21FDCBB}"/>
              </a:ext>
            </a:extLst>
          </p:cNvPr>
          <p:cNvSpPr>
            <a:spLocks noGrp="1"/>
          </p:cNvSpPr>
          <p:nvPr>
            <p:ph type="body" sz="quarter" idx="56" hasCustomPrompt="1"/>
          </p:nvPr>
        </p:nvSpPr>
        <p:spPr>
          <a:xfrm>
            <a:off x="3873390" y="3437845"/>
            <a:ext cx="8318610" cy="3420155"/>
          </a:xfrm>
          <a:prstGeom prst="rect">
            <a:avLst/>
          </a:prstGeo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a:t>Body text</a:t>
            </a:r>
          </a:p>
        </p:txBody>
      </p:sp>
      <p:sp>
        <p:nvSpPr>
          <p:cNvPr id="11" name="Picture Placeholder 2">
            <a:extLst>
              <a:ext uri="{FF2B5EF4-FFF2-40B4-BE49-F238E27FC236}">
                <a16:creationId xmlns:a16="http://schemas.microsoft.com/office/drawing/2014/main" id="{6F4B9D9F-E1AE-47D9-945D-953301E0B1DA}"/>
              </a:ext>
            </a:extLst>
          </p:cNvPr>
          <p:cNvSpPr>
            <a:spLocks noGrp="1"/>
          </p:cNvSpPr>
          <p:nvPr>
            <p:ph type="pic" sz="quarter" idx="55" hasCustomPrompt="1"/>
          </p:nvPr>
        </p:nvSpPr>
        <p:spPr>
          <a:xfrm>
            <a:off x="3873389" y="-15797"/>
            <a:ext cx="8318610" cy="3423395"/>
          </a:xfrm>
          <a:prstGeom prst="rect">
            <a:avLst/>
          </a:prstGeom>
          <a:solidFill>
            <a:schemeClr val="bg1"/>
          </a:solidFill>
        </p:spPr>
        <p:txBody>
          <a:bodyPr/>
          <a:lstStyle>
            <a:lvl1pPr marL="0" indent="0" algn="ctr">
              <a:buNone/>
              <a:defRPr/>
            </a:lvl1pPr>
          </a:lstStyle>
          <a:p>
            <a:r>
              <a:rPr lang="en-US"/>
              <a:t>Insert Photo or Graphic</a:t>
            </a:r>
          </a:p>
        </p:txBody>
      </p:sp>
      <p:sp>
        <p:nvSpPr>
          <p:cNvPr id="9" name="Text Placeholder 7">
            <a:extLst>
              <a:ext uri="{FF2B5EF4-FFF2-40B4-BE49-F238E27FC236}">
                <a16:creationId xmlns:a16="http://schemas.microsoft.com/office/drawing/2014/main" id="{804925F4-8147-A140-B7CD-4C38091E2FF7}"/>
              </a:ext>
            </a:extLst>
          </p:cNvPr>
          <p:cNvSpPr>
            <a:spLocks noGrp="1"/>
          </p:cNvSpPr>
          <p:nvPr>
            <p:ph type="body" sz="quarter" idx="57" hasCustomPrompt="1"/>
          </p:nvPr>
        </p:nvSpPr>
        <p:spPr>
          <a:xfrm>
            <a:off x="246448" y="3328354"/>
            <a:ext cx="3246396" cy="2305854"/>
          </a:xfrm>
        </p:spPr>
        <p:txBody>
          <a:bodyPr lIns="0" tIns="0" rIns="0" bIns="0" anchor="t">
            <a:noAutofit/>
          </a:bodyPr>
          <a:lstStyle>
            <a:lvl1pPr marL="0" indent="0">
              <a:buNone/>
              <a:defRPr sz="1800" b="0">
                <a:solidFill>
                  <a:schemeClr val="bg1"/>
                </a:solidFill>
              </a:defRPr>
            </a:lvl1pPr>
          </a:lstStyle>
          <a:p>
            <a:pPr lvl="0"/>
            <a:r>
              <a:rPr lang="en-US"/>
              <a:t>Supporting text</a:t>
            </a:r>
          </a:p>
        </p:txBody>
      </p:sp>
      <p:sp>
        <p:nvSpPr>
          <p:cNvPr id="10" name="Text Placeholder 7">
            <a:extLst>
              <a:ext uri="{FF2B5EF4-FFF2-40B4-BE49-F238E27FC236}">
                <a16:creationId xmlns:a16="http://schemas.microsoft.com/office/drawing/2014/main" id="{0BD95BF8-080A-F743-8D26-74E1D2C10798}"/>
              </a:ext>
            </a:extLst>
          </p:cNvPr>
          <p:cNvSpPr>
            <a:spLocks noGrp="1"/>
          </p:cNvSpPr>
          <p:nvPr>
            <p:ph type="body" sz="quarter" idx="54" hasCustomPrompt="1"/>
          </p:nvPr>
        </p:nvSpPr>
        <p:spPr>
          <a:xfrm>
            <a:off x="246447" y="505618"/>
            <a:ext cx="3246396" cy="2435290"/>
          </a:xfrm>
          <a:prstGeom prst="rect">
            <a:avLst/>
          </a:prstGeom>
        </p:spPr>
        <p:txBody>
          <a:bodyPr lIns="0" tIns="0" rIns="0" bIns="0" anchor="b">
            <a:noAutofit/>
          </a:bodyPr>
          <a:lstStyle>
            <a:lvl1pPr marL="0" indent="0" algn="l">
              <a:spcBef>
                <a:spcPts val="0"/>
              </a:spcBef>
              <a:buNone/>
              <a:defRPr sz="2800" b="1">
                <a:solidFill>
                  <a:schemeClr val="bg1"/>
                </a:solidFill>
              </a:defRPr>
            </a:lvl1pPr>
          </a:lstStyle>
          <a:p>
            <a:pPr lvl="0"/>
            <a:r>
              <a:rPr lang="en-US" err="1"/>
              <a:t>HeadlineText</a:t>
            </a:r>
            <a:endParaRPr lang="en-US"/>
          </a:p>
        </p:txBody>
      </p:sp>
      <p:sp>
        <p:nvSpPr>
          <p:cNvPr id="14" name="TextBox 13">
            <a:extLst>
              <a:ext uri="{FF2B5EF4-FFF2-40B4-BE49-F238E27FC236}">
                <a16:creationId xmlns:a16="http://schemas.microsoft.com/office/drawing/2014/main" id="{133B7EDD-4705-7D46-9B83-4628344FC46C}"/>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a:solidFill>
                  <a:srgbClr val="5E6A71"/>
                </a:solidFill>
                <a:latin typeface="Arial" panose="020B0604020202020204" pitchFamily="34" charset="0"/>
                <a:cs typeface="Arial" panose="020B0604020202020204" pitchFamily="34" charset="0"/>
              </a:rPr>
              <a:t>Clean Cities Coalition Network</a:t>
            </a:r>
            <a:r>
              <a:rPr lang="en-US" sz="1000" b="0" i="0" baseline="0">
                <a:solidFill>
                  <a:srgbClr val="5E6A71"/>
                </a:solidFill>
                <a:latin typeface="Arial" panose="020B0604020202020204" pitchFamily="34" charset="0"/>
                <a:cs typeface="Arial" panose="020B0604020202020204" pitchFamily="34" charset="0"/>
              </a:rPr>
              <a:t>    </a:t>
            </a:r>
            <a:r>
              <a:rPr lang="en-US" sz="1000" b="0" i="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1022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a:p>
        </p:txBody>
      </p:sp>
    </p:spTree>
    <p:extLst>
      <p:ext uri="{BB962C8B-B14F-4D97-AF65-F5344CB8AC3E}">
        <p14:creationId xmlns:p14="http://schemas.microsoft.com/office/powerpoint/2010/main" val="1726624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74D5841-8D01-4C9D-A394-074B3421546A}"/>
              </a:ext>
            </a:extLst>
          </p:cNvPr>
          <p:cNvPicPr>
            <a:picLocks noChangeAspect="1"/>
          </p:cNvPicPr>
          <p:nvPr userDrawn="1"/>
        </p:nvPicPr>
        <p:blipFill>
          <a:blip r:embed="rId2"/>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2630750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196871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08746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975012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a:t>10/9/2015</a:t>
            </a:r>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RE2015 Transportation Opportunities: Integrating Infrastructure</a:t>
            </a:r>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pic>
        <p:nvPicPr>
          <p:cNvPr id="10" name="Picture 9">
            <a:extLst>
              <a:ext uri="{FF2B5EF4-FFF2-40B4-BE49-F238E27FC236}">
                <a16:creationId xmlns:a16="http://schemas.microsoft.com/office/drawing/2014/main" id="{5D6D7046-3453-4F72-BCCF-4A779CAC614F}"/>
              </a:ext>
            </a:extLst>
          </p:cNvPr>
          <p:cNvPicPr>
            <a:picLocks noChangeAspect="1"/>
          </p:cNvPicPr>
          <p:nvPr userDrawn="1"/>
        </p:nvPicPr>
        <p:blipFill>
          <a:blip r:embed="rId2"/>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3349693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a:p>
        </p:txBody>
      </p:sp>
      <p:pic>
        <p:nvPicPr>
          <p:cNvPr id="11" name="Picture 10">
            <a:extLst>
              <a:ext uri="{FF2B5EF4-FFF2-40B4-BE49-F238E27FC236}">
                <a16:creationId xmlns:a16="http://schemas.microsoft.com/office/drawing/2014/main" id="{713AEF97-58F8-4527-9E4A-A4C03860D88D}"/>
              </a:ext>
            </a:extLst>
          </p:cNvPr>
          <p:cNvPicPr>
            <a:picLocks noChangeAspect="1"/>
          </p:cNvPicPr>
          <p:nvPr userDrawn="1"/>
        </p:nvPicPr>
        <p:blipFill>
          <a:blip r:embed="rId2"/>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944514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pic>
        <p:nvPicPr>
          <p:cNvPr id="11" name="Picture 10">
            <a:extLst>
              <a:ext uri="{FF2B5EF4-FFF2-40B4-BE49-F238E27FC236}">
                <a16:creationId xmlns:a16="http://schemas.microsoft.com/office/drawing/2014/main" id="{1444C571-F9A8-408E-8635-7241233217FF}"/>
              </a:ext>
            </a:extLst>
          </p:cNvPr>
          <p:cNvPicPr>
            <a:picLocks noChangeAspect="1"/>
          </p:cNvPicPr>
          <p:nvPr userDrawn="1"/>
        </p:nvPicPr>
        <p:blipFill>
          <a:blip r:embed="rId3"/>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3203118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8DBCFE4-FCAA-4E71-940C-322C1F10A47E}"/>
              </a:ext>
            </a:extLst>
          </p:cNvPr>
          <p:cNvPicPr>
            <a:picLocks noChangeAspect="1"/>
          </p:cNvPicPr>
          <p:nvPr userDrawn="1"/>
        </p:nvPicPr>
        <p:blipFill>
          <a:blip r:embed="rId15"/>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262814670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hf sldNum="0"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6.e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2E_C3248DE4.xm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www.efficiencyvermont.com/online-trainings/are-vermonters-ready-to-drive-electric"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mckinsey.com/business-functions/sustainability/our-insights/how-battery-storage-can-help-charge-the-electric-vehicle-market#:~:text=McKinsey_Website_Accessibility%40mckinsey.com%20Second%2C%20there%20are%20the%20economics.%20Although%20direct-current,install%3B%20a%2050-kilowatt%20DCFC%20station%20can%20cost%20%2450%2C00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nap.edu/read/21725/chapter/7#83"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leantechnica.com/2021/01/19/vermont-highest-number-of-public-electric-vehicle-chargers-per-capita-usa/"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hyperlink" Target="https://afdc.energy.gov/stations/#/analyze?country=US&amp;fuel=ELEC&amp;ev_levels=2&amp;ev_levels=dc_fast&amp;ev_levels=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hyperlink" Target="https://accd.maps.arcgis.com/apps/instant/sidebar/index.html?appid=73bbe577299d4c36bd0aab38f412c9ed" TargetMode="External"/></Relationships>
</file>

<file path=ppt/slides/_rels/slide19.xml.rels><?xml version="1.0" encoding="UTF-8" standalone="yes"?>
<Relationships xmlns="http://schemas.openxmlformats.org/package/2006/relationships"><Relationship Id="rId3" Type="http://schemas.microsoft.com/office/2018/10/relationships/comments" Target="../comments/modernComment_139_607C1D0A.xm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3C_45E0495A.xm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1C_335EAFAA.xml"/><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29_49A886AA.xml"/><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128_1DC69C71.xml"/><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hyperlink" Target="https://afdc.energy.gov/evi-pro-lite" TargetMode="Externa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7.sv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7.svg"/></Relationships>
</file>

<file path=ppt/slides/_rels/slide33.xml.rels><?xml version="1.0" encoding="UTF-8" standalone="yes"?>
<Relationships xmlns="http://schemas.openxmlformats.org/package/2006/relationships"><Relationship Id="rId3" Type="http://schemas.microsoft.com/office/2018/10/relationships/comments" Target="../comments/modernComment_110_55A9371.xml"/><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hyperlink" Target="mailto:Patrick.murphy@vermont.gov" TargetMode="External"/><Relationship Id="rId4" Type="http://schemas.openxmlformats.org/officeDocument/2006/relationships/chart" Target="../charts/chart6.xml"/></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poneillv@uvm.edu" TargetMode="External"/><Relationship Id="rId7" Type="http://schemas.openxmlformats.org/officeDocument/2006/relationships/image" Target="../media/image6.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mailto:jjpoulin@uvm.edu" TargetMode="External"/><Relationship Id="rId10" Type="http://schemas.openxmlformats.org/officeDocument/2006/relationships/hyperlink" Target="mailto:Patrick.murphy@vermont.gov" TargetMode="External"/><Relationship Id="rId4" Type="http://schemas.openxmlformats.org/officeDocument/2006/relationships/image" Target="../media/image7.png"/><Relationship Id="rId9" Type="http://schemas.openxmlformats.org/officeDocument/2006/relationships/hyperlink" Target="mailto:droberts@veic.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hyperlink" Target="http://&#160;https:/greet.es.anl.gov/aflee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afdc.energy.gov/vehicles/search/" TargetMode="External"/><Relationship Id="rId5" Type="http://schemas.openxmlformats.org/officeDocument/2006/relationships/hyperlink" Target="https://afdc.energy.gov/case/" TargetMode="External"/><Relationship Id="rId4" Type="http://schemas.openxmlformats.org/officeDocument/2006/relationships/hyperlink" Target="http://&#160;https:/afdc.energy.gov/" TargetMode="Externa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s://climatechange.vermont.gov/"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5790728-11F5-45EA-B332-6E428C295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0446FEB-8296-4C58-A416-FE66BF933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2164" y="-1"/>
            <a:ext cx="759618" cy="6858000"/>
          </a:xfrm>
          <a:custGeom>
            <a:avLst/>
            <a:gdLst>
              <a:gd name="connsiteX0" fmla="*/ 666 w 759618"/>
              <a:gd name="connsiteY0" fmla="*/ 0 h 6858000"/>
              <a:gd name="connsiteX1" fmla="*/ 759618 w 759618"/>
              <a:gd name="connsiteY1" fmla="*/ 0 h 6858000"/>
              <a:gd name="connsiteX2" fmla="*/ 759618 w 759618"/>
              <a:gd name="connsiteY2" fmla="*/ 1613808 h 6858000"/>
              <a:gd name="connsiteX3" fmla="*/ 759618 w 759618"/>
              <a:gd name="connsiteY3" fmla="*/ 2003729 h 6858000"/>
              <a:gd name="connsiteX4" fmla="*/ 759618 w 759618"/>
              <a:gd name="connsiteY4" fmla="*/ 6858000 h 6858000"/>
              <a:gd name="connsiteX5" fmla="*/ 0 w 759618"/>
              <a:gd name="connsiteY5" fmla="*/ 6391227 h 6858000"/>
              <a:gd name="connsiteX6" fmla="*/ 0 w 759618"/>
              <a:gd name="connsiteY6" fmla="*/ 1147035 h 6858000"/>
              <a:gd name="connsiteX7" fmla="*/ 666 w 759618"/>
              <a:gd name="connsiteY7" fmla="*/ 1147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666" y="0"/>
                </a:moveTo>
                <a:lnTo>
                  <a:pt x="759618" y="0"/>
                </a:lnTo>
                <a:lnTo>
                  <a:pt x="759618" y="1613808"/>
                </a:lnTo>
                <a:lnTo>
                  <a:pt x="759618" y="2003729"/>
                </a:lnTo>
                <a:lnTo>
                  <a:pt x="759618" y="6858000"/>
                </a:lnTo>
                <a:lnTo>
                  <a:pt x="0" y="6391227"/>
                </a:lnTo>
                <a:lnTo>
                  <a:pt x="0" y="1147035"/>
                </a:lnTo>
                <a:lnTo>
                  <a:pt x="666" y="1147444"/>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17" name="Freeform 7">
            <a:extLst>
              <a:ext uri="{FF2B5EF4-FFF2-40B4-BE49-F238E27FC236}">
                <a16:creationId xmlns:a16="http://schemas.microsoft.com/office/drawing/2014/main" id="{B8DC1EB4-F209-45A1-B9E9-6E237EF04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52030" y="887217"/>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useBgFill="1">
        <p:nvSpPr>
          <p:cNvPr id="19" name="Freeform: Shape 18">
            <a:extLst>
              <a:ext uri="{FF2B5EF4-FFF2-40B4-BE49-F238E27FC236}">
                <a16:creationId xmlns:a16="http://schemas.microsoft.com/office/drawing/2014/main" id="{1ABC2BC2-F576-4967-9EDA-93DBDDD8D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34682" cy="6141008"/>
          </a:xfrm>
          <a:custGeom>
            <a:avLst/>
            <a:gdLst>
              <a:gd name="connsiteX0" fmla="*/ 0 w 4634682"/>
              <a:gd name="connsiteY0" fmla="*/ 0 h 6141008"/>
              <a:gd name="connsiteX1" fmla="*/ 4634682 w 4634682"/>
              <a:gd name="connsiteY1" fmla="*/ 0 h 6141008"/>
              <a:gd name="connsiteX2" fmla="*/ 4634682 w 4634682"/>
              <a:gd name="connsiteY2" fmla="*/ 6141008 h 6141008"/>
              <a:gd name="connsiteX3" fmla="*/ 0 w 4634682"/>
              <a:gd name="connsiteY3" fmla="*/ 6141008 h 6141008"/>
            </a:gdLst>
            <a:ahLst/>
            <a:cxnLst>
              <a:cxn ang="0">
                <a:pos x="connsiteX0" y="connsiteY0"/>
              </a:cxn>
              <a:cxn ang="0">
                <a:pos x="connsiteX1" y="connsiteY1"/>
              </a:cxn>
              <a:cxn ang="0">
                <a:pos x="connsiteX2" y="connsiteY2"/>
              </a:cxn>
              <a:cxn ang="0">
                <a:pos x="connsiteX3" y="connsiteY3"/>
              </a:cxn>
            </a:cxnLst>
            <a:rect l="l" t="t" r="r" b="b"/>
            <a:pathLst>
              <a:path w="4634682" h="6141008">
                <a:moveTo>
                  <a:pt x="0" y="0"/>
                </a:moveTo>
                <a:lnTo>
                  <a:pt x="4634682" y="0"/>
                </a:lnTo>
                <a:lnTo>
                  <a:pt x="4634682" y="6141008"/>
                </a:lnTo>
                <a:lnTo>
                  <a:pt x="0" y="6141008"/>
                </a:lnTo>
                <a:close/>
              </a:path>
            </a:pathLst>
          </a:custGeom>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8">
            <a:extLst>
              <a:ext uri="{FF2B5EF4-FFF2-40B4-BE49-F238E27FC236}">
                <a16:creationId xmlns:a16="http://schemas.microsoft.com/office/drawing/2014/main" id="{CBF8AB07-7940-455D-8D68-CF56D29966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
            <a:ext cx="7287170"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Subtitle 11">
            <a:extLst>
              <a:ext uri="{FF2B5EF4-FFF2-40B4-BE49-F238E27FC236}">
                <a16:creationId xmlns:a16="http://schemas.microsoft.com/office/drawing/2014/main" id="{65AF90A8-F05F-4F0B-BBED-58DD49E06B8D}"/>
              </a:ext>
            </a:extLst>
          </p:cNvPr>
          <p:cNvSpPr txBox="1">
            <a:spLocks noGrp="1"/>
          </p:cNvSpPr>
          <p:nvPr>
            <p:ph type="title"/>
          </p:nvPr>
        </p:nvSpPr>
        <p:spPr>
          <a:xfrm>
            <a:off x="5072807" y="743238"/>
            <a:ext cx="7105977" cy="3645375"/>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spcBef>
                <a:spcPct val="0"/>
              </a:spcBef>
              <a:buNone/>
            </a:pPr>
            <a:br>
              <a:rPr lang="en-US" sz="3100" b="1">
                <a:solidFill>
                  <a:srgbClr val="FFFFFF"/>
                </a:solidFill>
                <a:latin typeface="+mj-lt"/>
                <a:ea typeface="+mj-ea"/>
                <a:cs typeface="+mj-cs"/>
              </a:rPr>
            </a:br>
            <a:br>
              <a:rPr lang="en-US" sz="2700" b="1">
                <a:solidFill>
                  <a:srgbClr val="FFFFFF"/>
                </a:solidFill>
                <a:latin typeface="+mj-lt"/>
                <a:ea typeface="+mj-ea"/>
                <a:cs typeface="Calibri Light"/>
              </a:rPr>
            </a:br>
            <a:br>
              <a:rPr lang="en-US" sz="2700" b="1">
                <a:latin typeface="+mj-lt"/>
                <a:ea typeface="+mj-ea"/>
                <a:cs typeface="+mj-cs"/>
              </a:rPr>
            </a:br>
            <a:r>
              <a:rPr lang="en-US" sz="3200" b="1">
                <a:solidFill>
                  <a:schemeClr val="bg1"/>
                </a:solidFill>
              </a:rPr>
              <a:t>Planning for Electric Vehicle Charging Infrastructure in Vermont</a:t>
            </a:r>
            <a:br>
              <a:rPr lang="en-US" sz="3100" b="1">
                <a:solidFill>
                  <a:schemeClr val="bg1"/>
                </a:solidFill>
              </a:rPr>
            </a:br>
            <a:br>
              <a:rPr lang="en-US" sz="4000" b="1">
                <a:solidFill>
                  <a:schemeClr val="bg1"/>
                </a:solidFill>
                <a:latin typeface="+mj-lt"/>
                <a:ea typeface="+mj-ea"/>
                <a:cs typeface="+mj-cs"/>
              </a:rPr>
            </a:br>
            <a:r>
              <a:rPr lang="en-US" sz="3100" b="1">
                <a:solidFill>
                  <a:srgbClr val="FFFFFF"/>
                </a:solidFill>
                <a:latin typeface="+mj-lt"/>
                <a:ea typeface="+mj-ea"/>
                <a:cs typeface="+mj-cs"/>
              </a:rPr>
              <a:t>May 18th| 1:00 pm – 3:00 pm</a:t>
            </a:r>
            <a:br>
              <a:rPr lang="en-US" sz="2000" b="1">
                <a:latin typeface="+mj-lt"/>
                <a:ea typeface="+mj-ea"/>
                <a:cs typeface="+mj-cs"/>
              </a:rPr>
            </a:br>
            <a:endParaRPr lang="en-US" altLang="en-US" sz="1600" b="1">
              <a:solidFill>
                <a:srgbClr val="FFFFFF"/>
              </a:solidFill>
              <a:latin typeface="+mj-lt"/>
              <a:ea typeface="+mj-ea"/>
              <a:cs typeface="Calibri Light" panose="020F0302020204030204"/>
            </a:endParaRPr>
          </a:p>
        </p:txBody>
      </p:sp>
      <p:pic>
        <p:nvPicPr>
          <p:cNvPr id="3" name="Picture 2">
            <a:extLst>
              <a:ext uri="{FF2B5EF4-FFF2-40B4-BE49-F238E27FC236}">
                <a16:creationId xmlns:a16="http://schemas.microsoft.com/office/drawing/2014/main" id="{6EDAC69A-C3F3-13AF-8BA3-46CC374FC7C5}"/>
              </a:ext>
            </a:extLst>
          </p:cNvPr>
          <p:cNvPicPr>
            <a:picLocks noChangeAspect="1"/>
          </p:cNvPicPr>
          <p:nvPr/>
        </p:nvPicPr>
        <p:blipFill>
          <a:blip r:embed="rId3"/>
          <a:stretch>
            <a:fillRect/>
          </a:stretch>
        </p:blipFill>
        <p:spPr>
          <a:xfrm>
            <a:off x="716691" y="202322"/>
            <a:ext cx="3254447" cy="2125353"/>
          </a:xfrm>
          <a:prstGeom prst="rect">
            <a:avLst/>
          </a:prstGeom>
        </p:spPr>
      </p:pic>
      <p:pic>
        <p:nvPicPr>
          <p:cNvPr id="5" name="Picture 4">
            <a:extLst>
              <a:ext uri="{FF2B5EF4-FFF2-40B4-BE49-F238E27FC236}">
                <a16:creationId xmlns:a16="http://schemas.microsoft.com/office/drawing/2014/main" id="{BA9CD594-2D57-FB90-5A27-737DE0584B94}"/>
              </a:ext>
            </a:extLst>
          </p:cNvPr>
          <p:cNvPicPr>
            <a:picLocks noChangeAspect="1"/>
          </p:cNvPicPr>
          <p:nvPr/>
        </p:nvPicPr>
        <p:blipFill>
          <a:blip r:embed="rId4"/>
          <a:stretch>
            <a:fillRect/>
          </a:stretch>
        </p:blipFill>
        <p:spPr>
          <a:xfrm>
            <a:off x="1260389" y="4194925"/>
            <a:ext cx="2460753" cy="2460753"/>
          </a:xfrm>
          <a:prstGeom prst="rect">
            <a:avLst/>
          </a:prstGeom>
        </p:spPr>
      </p:pic>
      <p:pic>
        <p:nvPicPr>
          <p:cNvPr id="6" name="Picture 5">
            <a:extLst>
              <a:ext uri="{FF2B5EF4-FFF2-40B4-BE49-F238E27FC236}">
                <a16:creationId xmlns:a16="http://schemas.microsoft.com/office/drawing/2014/main" id="{94286E10-210A-462F-5B1D-00E5342B55AF}"/>
              </a:ext>
            </a:extLst>
          </p:cNvPr>
          <p:cNvPicPr>
            <a:picLocks noChangeAspect="1"/>
          </p:cNvPicPr>
          <p:nvPr/>
        </p:nvPicPr>
        <p:blipFill>
          <a:blip r:embed="rId5"/>
          <a:stretch>
            <a:fillRect/>
          </a:stretch>
        </p:blipFill>
        <p:spPr>
          <a:xfrm>
            <a:off x="13216" y="2999425"/>
            <a:ext cx="4508500" cy="1003300"/>
          </a:xfrm>
          <a:prstGeom prst="rect">
            <a:avLst/>
          </a:prstGeom>
        </p:spPr>
      </p:pic>
    </p:spTree>
    <p:extLst>
      <p:ext uri="{BB962C8B-B14F-4D97-AF65-F5344CB8AC3E}">
        <p14:creationId xmlns:p14="http://schemas.microsoft.com/office/powerpoint/2010/main" val="1563933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140415"/>
          </a:xfrm>
        </p:spPr>
        <p:txBody>
          <a:bodyPr>
            <a:normAutofit/>
          </a:bodyPr>
          <a:lstStyle/>
          <a:p>
            <a:r>
              <a:rPr lang="en-US" sz="4000"/>
              <a:t>EV Adoption in Vermont</a:t>
            </a:r>
          </a:p>
        </p:txBody>
      </p:sp>
      <p:sp>
        <p:nvSpPr>
          <p:cNvPr id="5" name="Date Placeholder 4"/>
          <p:cNvSpPr>
            <a:spLocks noGrp="1"/>
          </p:cNvSpPr>
          <p:nvPr>
            <p:ph type="dt" sz="half" idx="10"/>
          </p:nvPr>
        </p:nvSpPr>
        <p:spPr/>
        <p:txBody>
          <a:bodyPr/>
          <a:lstStyle/>
          <a:p>
            <a:r>
              <a:rPr lang="en-US" sz="900"/>
              <a:t>05/18/2022</a:t>
            </a:r>
          </a:p>
        </p:txBody>
      </p:sp>
      <p:sp>
        <p:nvSpPr>
          <p:cNvPr id="6" name="Footer Placeholder 5"/>
          <p:cNvSpPr>
            <a:spLocks noGrp="1"/>
          </p:cNvSpPr>
          <p:nvPr>
            <p:ph type="ftr" sz="quarter" idx="11"/>
          </p:nvPr>
        </p:nvSpPr>
        <p:spPr/>
        <p:txBody>
          <a:bodyPr/>
          <a:lstStyle/>
          <a:p>
            <a:r>
              <a:rPr lang="en-US"/>
              <a:t>Vermont Electric Vehicle  &amp; Infrastructure </a:t>
            </a:r>
            <a:r>
              <a:rPr lang="en-US" err="1"/>
              <a:t>PRograms</a:t>
            </a:r>
            <a:endParaRPr lang="en-US"/>
          </a:p>
        </p:txBody>
      </p:sp>
      <p:graphicFrame>
        <p:nvGraphicFramePr>
          <p:cNvPr id="9" name="Content Placeholder 8"/>
          <p:cNvGraphicFramePr>
            <a:graphicFrameLocks noGrp="1"/>
          </p:cNvGraphicFramePr>
          <p:nvPr>
            <p:ph sz="half" idx="2"/>
          </p:nvPr>
        </p:nvGraphicFramePr>
        <p:xfrm>
          <a:off x="8839200" y="3429000"/>
          <a:ext cx="3075709" cy="2696226"/>
        </p:xfrm>
        <a:graphic>
          <a:graphicData uri="http://schemas.openxmlformats.org/drawingml/2006/chart">
            <c:chart xmlns:c="http://schemas.openxmlformats.org/drawingml/2006/chart" xmlns:r="http://schemas.openxmlformats.org/officeDocument/2006/relationships" r:id="rId4"/>
          </a:graphicData>
        </a:graphic>
      </p:graphicFrame>
      <p:pic>
        <p:nvPicPr>
          <p:cNvPr id="10" name="Content Placeholder 9" descr="Chart, histogram&#10;&#10;Description automatically generated">
            <a:extLst>
              <a:ext uri="{FF2B5EF4-FFF2-40B4-BE49-F238E27FC236}">
                <a16:creationId xmlns:a16="http://schemas.microsoft.com/office/drawing/2014/main" id="{A0B0C722-40EB-47F9-9EF4-6E468590A0B5}"/>
              </a:ext>
            </a:extLst>
          </p:cNvPr>
          <p:cNvPicPr>
            <a:picLocks noGrp="1" noChangeAspect="1"/>
          </p:cNvPicPr>
          <p:nvPr>
            <p:ph sz="half" idx="1"/>
          </p:nvPr>
        </p:nvPicPr>
        <p:blipFill>
          <a:blip r:embed="rId5"/>
          <a:stretch>
            <a:fillRect/>
          </a:stretch>
        </p:blipFill>
        <p:spPr>
          <a:xfrm>
            <a:off x="1263536" y="2133611"/>
            <a:ext cx="10058400" cy="3991615"/>
          </a:xfrm>
        </p:spPr>
      </p:pic>
    </p:spTree>
    <p:extLst>
      <p:ext uri="{BB962C8B-B14F-4D97-AF65-F5344CB8AC3E}">
        <p14:creationId xmlns:p14="http://schemas.microsoft.com/office/powerpoint/2010/main" val="3273952740"/>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140415"/>
          </a:xfrm>
        </p:spPr>
        <p:txBody>
          <a:bodyPr>
            <a:normAutofit/>
          </a:bodyPr>
          <a:lstStyle/>
          <a:p>
            <a:r>
              <a:rPr lang="en-US" sz="4000"/>
              <a:t>EV Adoption in Vermont</a:t>
            </a:r>
          </a:p>
        </p:txBody>
      </p:sp>
      <p:sp>
        <p:nvSpPr>
          <p:cNvPr id="5" name="Date Placeholder 4"/>
          <p:cNvSpPr>
            <a:spLocks noGrp="1"/>
          </p:cNvSpPr>
          <p:nvPr>
            <p:ph type="dt" sz="half" idx="10"/>
          </p:nvPr>
        </p:nvSpPr>
        <p:spPr/>
        <p:txBody>
          <a:bodyPr/>
          <a:lstStyle/>
          <a:p>
            <a:r>
              <a:rPr lang="en-US"/>
              <a:t>02/24/2022</a:t>
            </a:r>
          </a:p>
        </p:txBody>
      </p:sp>
      <p:sp>
        <p:nvSpPr>
          <p:cNvPr id="6" name="Footer Placeholder 5"/>
          <p:cNvSpPr>
            <a:spLocks noGrp="1"/>
          </p:cNvSpPr>
          <p:nvPr>
            <p:ph type="ftr" sz="quarter" idx="11"/>
          </p:nvPr>
        </p:nvSpPr>
        <p:spPr/>
        <p:txBody>
          <a:bodyPr/>
          <a:lstStyle/>
          <a:p>
            <a:r>
              <a:rPr lang="en-US"/>
              <a:t>Vermont Electric Vehicle  &amp; Infrastructure </a:t>
            </a:r>
            <a:r>
              <a:rPr lang="en-US" err="1"/>
              <a:t>PRograms</a:t>
            </a:r>
            <a:endParaRPr lang="en-US"/>
          </a:p>
        </p:txBody>
      </p:sp>
      <p:graphicFrame>
        <p:nvGraphicFramePr>
          <p:cNvPr id="9" name="Content Placeholder 8"/>
          <p:cNvGraphicFramePr>
            <a:graphicFrameLocks noGrp="1"/>
          </p:cNvGraphicFramePr>
          <p:nvPr>
            <p:ph sz="half" idx="2"/>
          </p:nvPr>
        </p:nvGraphicFramePr>
        <p:xfrm>
          <a:off x="8839200" y="3429000"/>
          <a:ext cx="3075709" cy="2696226"/>
        </p:xfrm>
        <a:graphic>
          <a:graphicData uri="http://schemas.openxmlformats.org/drawingml/2006/chart">
            <c:chart xmlns:c="http://schemas.openxmlformats.org/drawingml/2006/chart" xmlns:r="http://schemas.openxmlformats.org/officeDocument/2006/relationships" r:id="rId3"/>
          </a:graphicData>
        </a:graphic>
      </p:graphicFrame>
      <p:pic>
        <p:nvPicPr>
          <p:cNvPr id="10" name="Content Placeholder 9" descr="Graphical user interface&#10;&#10;Description automatically generated">
            <a:extLst>
              <a:ext uri="{FF2B5EF4-FFF2-40B4-BE49-F238E27FC236}">
                <a16:creationId xmlns:a16="http://schemas.microsoft.com/office/drawing/2014/main" id="{1CE62B2E-4F0A-483B-BAC1-251D17AF6935}"/>
              </a:ext>
            </a:extLst>
          </p:cNvPr>
          <p:cNvPicPr>
            <a:picLocks noGrp="1" noChangeAspect="1"/>
          </p:cNvPicPr>
          <p:nvPr>
            <p:ph sz="half" idx="1"/>
          </p:nvPr>
        </p:nvPicPr>
        <p:blipFill>
          <a:blip r:embed="rId4"/>
          <a:stretch>
            <a:fillRect/>
          </a:stretch>
        </p:blipFill>
        <p:spPr>
          <a:xfrm>
            <a:off x="942297" y="1993428"/>
            <a:ext cx="10368366" cy="4131798"/>
          </a:xfrm>
        </p:spPr>
      </p:pic>
    </p:spTree>
    <p:extLst>
      <p:ext uri="{BB962C8B-B14F-4D97-AF65-F5344CB8AC3E}">
        <p14:creationId xmlns:p14="http://schemas.microsoft.com/office/powerpoint/2010/main" val="3178121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140415"/>
          </a:xfrm>
        </p:spPr>
        <p:txBody>
          <a:bodyPr>
            <a:normAutofit/>
          </a:bodyPr>
          <a:lstStyle/>
          <a:p>
            <a:r>
              <a:rPr lang="en-US" sz="4000"/>
              <a:t>EV Adoption in Vermont</a:t>
            </a:r>
          </a:p>
        </p:txBody>
      </p:sp>
      <p:sp>
        <p:nvSpPr>
          <p:cNvPr id="5" name="Date Placeholder 4"/>
          <p:cNvSpPr>
            <a:spLocks noGrp="1"/>
          </p:cNvSpPr>
          <p:nvPr>
            <p:ph type="dt" sz="half" idx="10"/>
          </p:nvPr>
        </p:nvSpPr>
        <p:spPr/>
        <p:txBody>
          <a:bodyPr/>
          <a:lstStyle/>
          <a:p>
            <a:r>
              <a:rPr lang="en-US" sz="900"/>
              <a:t>05/18/2022</a:t>
            </a:r>
          </a:p>
        </p:txBody>
      </p:sp>
      <p:sp>
        <p:nvSpPr>
          <p:cNvPr id="6" name="Footer Placeholder 5"/>
          <p:cNvSpPr>
            <a:spLocks noGrp="1"/>
          </p:cNvSpPr>
          <p:nvPr>
            <p:ph type="ftr" sz="quarter" idx="11"/>
          </p:nvPr>
        </p:nvSpPr>
        <p:spPr/>
        <p:txBody>
          <a:bodyPr/>
          <a:lstStyle/>
          <a:p>
            <a:r>
              <a:rPr lang="en-US"/>
              <a:t>Vermont Electric Vehicle  &amp; Infrastructure </a:t>
            </a:r>
            <a:r>
              <a:rPr lang="en-US" err="1"/>
              <a:t>PRograms</a:t>
            </a:r>
            <a:endParaRPr lang="en-US"/>
          </a:p>
        </p:txBody>
      </p:sp>
      <p:graphicFrame>
        <p:nvGraphicFramePr>
          <p:cNvPr id="9" name="Content Placeholder 8"/>
          <p:cNvGraphicFramePr>
            <a:graphicFrameLocks noGrp="1"/>
          </p:cNvGraphicFramePr>
          <p:nvPr>
            <p:ph sz="half" idx="2"/>
          </p:nvPr>
        </p:nvGraphicFramePr>
        <p:xfrm>
          <a:off x="8839200" y="3429000"/>
          <a:ext cx="3075709" cy="2696226"/>
        </p:xfrm>
        <a:graphic>
          <a:graphicData uri="http://schemas.openxmlformats.org/drawingml/2006/chart">
            <c:chart xmlns:c="http://schemas.openxmlformats.org/drawingml/2006/chart" xmlns:r="http://schemas.openxmlformats.org/officeDocument/2006/relationships" r:id="rId3"/>
          </a:graphicData>
        </a:graphic>
      </p:graphicFrame>
      <p:pic>
        <p:nvPicPr>
          <p:cNvPr id="8" name="Content Placeholder 7" descr="Map&#10;&#10;Description automatically generated">
            <a:extLst>
              <a:ext uri="{FF2B5EF4-FFF2-40B4-BE49-F238E27FC236}">
                <a16:creationId xmlns:a16="http://schemas.microsoft.com/office/drawing/2014/main" id="{BD502E54-7536-4841-8ADB-18EB462C6593}"/>
              </a:ext>
            </a:extLst>
          </p:cNvPr>
          <p:cNvPicPr>
            <a:picLocks noGrp="1" noChangeAspect="1"/>
          </p:cNvPicPr>
          <p:nvPr>
            <p:ph sz="half" idx="1"/>
          </p:nvPr>
        </p:nvPicPr>
        <p:blipFill>
          <a:blip r:embed="rId4"/>
          <a:stretch>
            <a:fillRect/>
          </a:stretch>
        </p:blipFill>
        <p:spPr>
          <a:xfrm>
            <a:off x="6096000" y="1874090"/>
            <a:ext cx="5459701" cy="4251136"/>
          </a:xfrm>
        </p:spPr>
      </p:pic>
      <p:sp>
        <p:nvSpPr>
          <p:cNvPr id="11" name="TextBox 10">
            <a:extLst>
              <a:ext uri="{FF2B5EF4-FFF2-40B4-BE49-F238E27FC236}">
                <a16:creationId xmlns:a16="http://schemas.microsoft.com/office/drawing/2014/main" id="{264136DA-602C-4402-98F8-04855F4AB6C7}"/>
              </a:ext>
            </a:extLst>
          </p:cNvPr>
          <p:cNvSpPr txBox="1"/>
          <p:nvPr/>
        </p:nvSpPr>
        <p:spPr>
          <a:xfrm>
            <a:off x="1361209" y="2119745"/>
            <a:ext cx="5029326" cy="2031325"/>
          </a:xfrm>
          <a:prstGeom prst="rect">
            <a:avLst/>
          </a:prstGeom>
          <a:noFill/>
        </p:spPr>
        <p:txBody>
          <a:bodyPr wrap="none" rtlCol="0">
            <a:spAutoFit/>
          </a:bodyPr>
          <a:lstStyle/>
          <a:p>
            <a:pPr marL="285750" indent="-285750">
              <a:buFont typeface="Arial" panose="020B0604020202020204" pitchFamily="34" charset="0"/>
              <a:buChar char="•"/>
            </a:pPr>
            <a:r>
              <a:rPr lang="en-US"/>
              <a:t>As of 2022, </a:t>
            </a:r>
            <a:r>
              <a:rPr lang="en-US" b="1"/>
              <a:t>10.23</a:t>
            </a:r>
            <a:r>
              <a:rPr lang="en-US"/>
              <a:t> registrations per 1,000 people,</a:t>
            </a:r>
          </a:p>
          <a:p>
            <a:r>
              <a:rPr lang="en-US"/>
              <a:t>     more than double the 2018 figures</a:t>
            </a:r>
          </a:p>
          <a:p>
            <a:endParaRPr lang="en-US"/>
          </a:p>
          <a:p>
            <a:pPr marL="285750" indent="-285750">
              <a:buFont typeface="Arial" panose="020B0604020202020204" pitchFamily="34" charset="0"/>
              <a:buChar char="•"/>
            </a:pPr>
            <a:r>
              <a:rPr lang="en-US"/>
              <a:t>Ranked 5</a:t>
            </a:r>
            <a:r>
              <a:rPr lang="en-US" baseline="30000"/>
              <a:t>th</a:t>
            </a:r>
            <a:r>
              <a:rPr lang="en-US"/>
              <a:t> in nation in 2021 US DOE analysis</a:t>
            </a:r>
          </a:p>
          <a:p>
            <a:endParaRPr lang="en-US"/>
          </a:p>
          <a:p>
            <a:r>
              <a:rPr lang="en-US"/>
              <a:t>   Top EV models in 2021:</a:t>
            </a:r>
          </a:p>
          <a:p>
            <a:pPr marL="285750" indent="-285750">
              <a:buFont typeface="Arial" panose="020B0604020202020204" pitchFamily="34" charset="0"/>
              <a:buChar char="•"/>
            </a:pPr>
            <a:endParaRPr lang="en-US"/>
          </a:p>
        </p:txBody>
      </p:sp>
      <p:pic>
        <p:nvPicPr>
          <p:cNvPr id="13" name="Picture 12" descr="Diagram&#10;&#10;Description automatically generated with medium confidence">
            <a:extLst>
              <a:ext uri="{FF2B5EF4-FFF2-40B4-BE49-F238E27FC236}">
                <a16:creationId xmlns:a16="http://schemas.microsoft.com/office/drawing/2014/main" id="{07B4E742-D41F-48AA-B7CE-77F132E2DF8C}"/>
              </a:ext>
            </a:extLst>
          </p:cNvPr>
          <p:cNvPicPr>
            <a:picLocks noChangeAspect="1"/>
          </p:cNvPicPr>
          <p:nvPr/>
        </p:nvPicPr>
        <p:blipFill>
          <a:blip r:embed="rId5"/>
          <a:stretch>
            <a:fillRect/>
          </a:stretch>
        </p:blipFill>
        <p:spPr>
          <a:xfrm>
            <a:off x="1361209" y="3943672"/>
            <a:ext cx="4978833" cy="2181554"/>
          </a:xfrm>
          <a:prstGeom prst="rect">
            <a:avLst/>
          </a:prstGeom>
        </p:spPr>
      </p:pic>
    </p:spTree>
    <p:extLst>
      <p:ext uri="{BB962C8B-B14F-4D97-AF65-F5344CB8AC3E}">
        <p14:creationId xmlns:p14="http://schemas.microsoft.com/office/powerpoint/2010/main" val="1086255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140415"/>
          </a:xfrm>
        </p:spPr>
        <p:txBody>
          <a:bodyPr>
            <a:normAutofit/>
          </a:bodyPr>
          <a:lstStyle/>
          <a:p>
            <a:r>
              <a:rPr lang="en-US" sz="4000"/>
              <a:t>EV Adoption in Vermont</a:t>
            </a:r>
          </a:p>
        </p:txBody>
      </p:sp>
      <p:sp>
        <p:nvSpPr>
          <p:cNvPr id="5" name="Date Placeholder 4"/>
          <p:cNvSpPr>
            <a:spLocks noGrp="1"/>
          </p:cNvSpPr>
          <p:nvPr>
            <p:ph type="dt" sz="half" idx="10"/>
          </p:nvPr>
        </p:nvSpPr>
        <p:spPr/>
        <p:txBody>
          <a:bodyPr/>
          <a:lstStyle/>
          <a:p>
            <a:r>
              <a:rPr lang="en-US" sz="900"/>
              <a:t>05/18/2022</a:t>
            </a:r>
          </a:p>
        </p:txBody>
      </p:sp>
      <p:sp>
        <p:nvSpPr>
          <p:cNvPr id="6" name="Footer Placeholder 5"/>
          <p:cNvSpPr>
            <a:spLocks noGrp="1"/>
          </p:cNvSpPr>
          <p:nvPr>
            <p:ph type="ftr" sz="quarter" idx="11"/>
          </p:nvPr>
        </p:nvSpPr>
        <p:spPr/>
        <p:txBody>
          <a:bodyPr/>
          <a:lstStyle/>
          <a:p>
            <a:r>
              <a:rPr lang="en-US"/>
              <a:t>Vermont Electric Vehicle  &amp; Infrastructure </a:t>
            </a:r>
            <a:r>
              <a:rPr lang="en-US" err="1"/>
              <a:t>PRograms</a:t>
            </a:r>
            <a:endParaRPr lang="en-US"/>
          </a:p>
        </p:txBody>
      </p:sp>
      <p:graphicFrame>
        <p:nvGraphicFramePr>
          <p:cNvPr id="9" name="Content Placeholder 8"/>
          <p:cNvGraphicFramePr>
            <a:graphicFrameLocks noGrp="1"/>
          </p:cNvGraphicFramePr>
          <p:nvPr>
            <p:ph sz="half" idx="2"/>
          </p:nvPr>
        </p:nvGraphicFramePr>
        <p:xfrm>
          <a:off x="8839200" y="3429000"/>
          <a:ext cx="3075709" cy="2696226"/>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descr="Chart, waterfall chart&#10;&#10;Description automatically generated">
            <a:extLst>
              <a:ext uri="{FF2B5EF4-FFF2-40B4-BE49-F238E27FC236}">
                <a16:creationId xmlns:a16="http://schemas.microsoft.com/office/drawing/2014/main" id="{C4496E41-0D9C-4D31-96E3-35D81B2FD69D}"/>
              </a:ext>
            </a:extLst>
          </p:cNvPr>
          <p:cNvPicPr>
            <a:picLocks noChangeAspect="1"/>
          </p:cNvPicPr>
          <p:nvPr/>
        </p:nvPicPr>
        <p:blipFill>
          <a:blip r:embed="rId4"/>
          <a:stretch>
            <a:fillRect/>
          </a:stretch>
        </p:blipFill>
        <p:spPr>
          <a:xfrm>
            <a:off x="1620980" y="1814679"/>
            <a:ext cx="8572501" cy="4381362"/>
          </a:xfrm>
          <a:prstGeom prst="rect">
            <a:avLst/>
          </a:prstGeom>
        </p:spPr>
      </p:pic>
      <p:sp>
        <p:nvSpPr>
          <p:cNvPr id="12" name="TextBox 11">
            <a:extLst>
              <a:ext uri="{FF2B5EF4-FFF2-40B4-BE49-F238E27FC236}">
                <a16:creationId xmlns:a16="http://schemas.microsoft.com/office/drawing/2014/main" id="{818F4691-516F-4C35-B1A0-C39BFF280215}"/>
              </a:ext>
            </a:extLst>
          </p:cNvPr>
          <p:cNvSpPr txBox="1"/>
          <p:nvPr/>
        </p:nvSpPr>
        <p:spPr>
          <a:xfrm>
            <a:off x="1998519" y="5900149"/>
            <a:ext cx="7229990" cy="369332"/>
          </a:xfrm>
          <a:prstGeom prst="rect">
            <a:avLst/>
          </a:prstGeom>
          <a:noFill/>
        </p:spPr>
        <p:txBody>
          <a:bodyPr wrap="square" rtlCol="0">
            <a:spAutoFit/>
          </a:bodyPr>
          <a:lstStyle/>
          <a:p>
            <a:r>
              <a:rPr lang="en-US">
                <a:hlinkClick r:id="rId5"/>
              </a:rPr>
              <a:t>Webinar: Are Vermonters Ready To Drive Electric? | Efficiency Vermont</a:t>
            </a:r>
            <a:endParaRPr lang="en-US"/>
          </a:p>
        </p:txBody>
      </p:sp>
    </p:spTree>
    <p:extLst>
      <p:ext uri="{BB962C8B-B14F-4D97-AF65-F5344CB8AC3E}">
        <p14:creationId xmlns:p14="http://schemas.microsoft.com/office/powerpoint/2010/main" val="2958658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029" y="-19590"/>
            <a:ext cx="10515600" cy="939019"/>
          </a:xfrm>
        </p:spPr>
        <p:txBody>
          <a:bodyPr>
            <a:normAutofit/>
          </a:bodyPr>
          <a:lstStyle/>
          <a:p>
            <a:r>
              <a:rPr lang="en-US" sz="4000"/>
              <a:t>Charging Equipment</a:t>
            </a:r>
          </a:p>
        </p:txBody>
      </p:sp>
      <p:sp>
        <p:nvSpPr>
          <p:cNvPr id="10" name="TextBox 9"/>
          <p:cNvSpPr txBox="1"/>
          <p:nvPr/>
        </p:nvSpPr>
        <p:spPr>
          <a:xfrm>
            <a:off x="1182472" y="1297962"/>
            <a:ext cx="2362200" cy="1200329"/>
          </a:xfrm>
          <a:prstGeom prst="rect">
            <a:avLst/>
          </a:prstGeom>
          <a:noFill/>
        </p:spPr>
        <p:txBody>
          <a:bodyPr wrap="square" rtlCol="0">
            <a:spAutoFit/>
          </a:bodyPr>
          <a:lstStyle/>
          <a:p>
            <a:pPr algn="ctr"/>
            <a:r>
              <a:rPr lang="en-US" sz="2400" b="1">
                <a:solidFill>
                  <a:srgbClr val="000000"/>
                </a:solidFill>
                <a:latin typeface="Calibri" pitchFamily="34" charset="0"/>
                <a:cs typeface="Calibri" pitchFamily="34" charset="0"/>
              </a:rPr>
              <a:t>Level 1 Charging</a:t>
            </a:r>
          </a:p>
          <a:p>
            <a:pPr algn="ctr"/>
            <a:r>
              <a:rPr lang="en-US" sz="2400">
                <a:solidFill>
                  <a:srgbClr val="000000"/>
                </a:solidFill>
                <a:latin typeface="Calibri" pitchFamily="34" charset="0"/>
                <a:cs typeface="Calibri" pitchFamily="34" charset="0"/>
              </a:rPr>
              <a:t>120V</a:t>
            </a:r>
          </a:p>
          <a:p>
            <a:pPr algn="ctr"/>
            <a:r>
              <a:rPr lang="en-US" sz="2400">
                <a:solidFill>
                  <a:srgbClr val="000000"/>
                </a:solidFill>
                <a:latin typeface="Calibri" pitchFamily="34" charset="0"/>
                <a:cs typeface="Calibri" pitchFamily="34" charset="0"/>
              </a:rPr>
              <a:t>5 miles range / hr</a:t>
            </a:r>
          </a:p>
        </p:txBody>
      </p:sp>
      <p:pic>
        <p:nvPicPr>
          <p:cNvPr id="1026"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61709" y="2827215"/>
            <a:ext cx="2681475" cy="20236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354331" y="1282971"/>
            <a:ext cx="3063714" cy="1200329"/>
          </a:xfrm>
          <a:prstGeom prst="rect">
            <a:avLst/>
          </a:prstGeom>
          <a:noFill/>
        </p:spPr>
        <p:txBody>
          <a:bodyPr wrap="square" rtlCol="0">
            <a:spAutoFit/>
          </a:bodyPr>
          <a:lstStyle/>
          <a:p>
            <a:pPr algn="ctr"/>
            <a:r>
              <a:rPr lang="en-US" sz="2400" b="1">
                <a:solidFill>
                  <a:srgbClr val="000000"/>
                </a:solidFill>
                <a:latin typeface="Calibri" pitchFamily="34" charset="0"/>
                <a:cs typeface="Calibri" pitchFamily="34" charset="0"/>
              </a:rPr>
              <a:t>DC Fast Charging</a:t>
            </a:r>
          </a:p>
          <a:p>
            <a:pPr algn="ctr"/>
            <a:r>
              <a:rPr lang="en-US" sz="2400">
                <a:solidFill>
                  <a:srgbClr val="000000"/>
                </a:solidFill>
                <a:latin typeface="Calibri" pitchFamily="34" charset="0"/>
                <a:cs typeface="Calibri" pitchFamily="34" charset="0"/>
              </a:rPr>
              <a:t>480V</a:t>
            </a:r>
          </a:p>
          <a:p>
            <a:pPr algn="ctr"/>
            <a:r>
              <a:rPr lang="en-US" sz="2400">
                <a:solidFill>
                  <a:srgbClr val="000000"/>
                </a:solidFill>
                <a:latin typeface="Calibri" pitchFamily="34" charset="0"/>
                <a:cs typeface="Calibri" pitchFamily="34" charset="0"/>
              </a:rPr>
              <a:t>Up to 1,000 miles / hr</a:t>
            </a:r>
          </a:p>
        </p:txBody>
      </p:sp>
      <p:sp>
        <p:nvSpPr>
          <p:cNvPr id="4" name="TextBox 3"/>
          <p:cNvSpPr txBox="1"/>
          <p:nvPr/>
        </p:nvSpPr>
        <p:spPr>
          <a:xfrm>
            <a:off x="4943373" y="1297961"/>
            <a:ext cx="2362200" cy="1200329"/>
          </a:xfrm>
          <a:prstGeom prst="rect">
            <a:avLst/>
          </a:prstGeom>
          <a:noFill/>
        </p:spPr>
        <p:txBody>
          <a:bodyPr wrap="square" rtlCol="0">
            <a:spAutoFit/>
          </a:bodyPr>
          <a:lstStyle/>
          <a:p>
            <a:pPr algn="ctr"/>
            <a:r>
              <a:rPr lang="en-US" sz="2400" b="1">
                <a:solidFill>
                  <a:srgbClr val="000000"/>
                </a:solidFill>
                <a:latin typeface="Calibri" pitchFamily="34" charset="0"/>
                <a:cs typeface="Calibri" pitchFamily="34" charset="0"/>
              </a:rPr>
              <a:t>Level 2 Charging</a:t>
            </a:r>
          </a:p>
          <a:p>
            <a:pPr algn="ctr"/>
            <a:r>
              <a:rPr lang="en-US" sz="2400">
                <a:solidFill>
                  <a:srgbClr val="000000"/>
                </a:solidFill>
                <a:latin typeface="Calibri" pitchFamily="34" charset="0"/>
                <a:cs typeface="Calibri" pitchFamily="34" charset="0"/>
              </a:rPr>
              <a:t>240V</a:t>
            </a:r>
          </a:p>
          <a:p>
            <a:pPr algn="ctr"/>
            <a:r>
              <a:rPr lang="en-US" sz="2400">
                <a:solidFill>
                  <a:srgbClr val="000000"/>
                </a:solidFill>
                <a:latin typeface="Calibri" pitchFamily="34" charset="0"/>
                <a:cs typeface="Calibri" pitchFamily="34" charset="0"/>
              </a:rPr>
              <a:t>10-20 miles / hr</a:t>
            </a:r>
          </a:p>
        </p:txBody>
      </p:sp>
      <p:pic>
        <p:nvPicPr>
          <p:cNvPr id="5" name="Picture 4"/>
          <p:cNvPicPr>
            <a:picLocks noChangeAspect="1"/>
          </p:cNvPicPr>
          <p:nvPr/>
        </p:nvPicPr>
        <p:blipFill rotWithShape="1">
          <a:blip r:embed="rId4"/>
          <a:srcRect b="8819"/>
          <a:stretch/>
        </p:blipFill>
        <p:spPr>
          <a:xfrm>
            <a:off x="8980090" y="2514107"/>
            <a:ext cx="1877936" cy="2634849"/>
          </a:xfrm>
          <a:prstGeom prst="rect">
            <a:avLst/>
          </a:prstGeom>
        </p:spPr>
      </p:pic>
      <p:pic>
        <p:nvPicPr>
          <p:cNvPr id="2050" name="Picture 2" descr="https://evermorecdn.s3.amazonaws.com/content/uploads/ct4021-bollard-dual-left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748" r="22741" b="4322"/>
          <a:stretch/>
        </p:blipFill>
        <p:spPr bwMode="auto">
          <a:xfrm>
            <a:off x="6124473" y="2570997"/>
            <a:ext cx="913672" cy="26585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CS-40P, Plug-in 32 Amp EV Charging Station, 25 ft cable, NEMA 14-50"/>
          <p:cNvPicPr>
            <a:picLocks noChangeAspect="1" noChangeArrowheads="1"/>
          </p:cNvPicPr>
          <p:nvPr/>
        </p:nvPicPr>
        <p:blipFill rotWithShape="1">
          <a:blip r:embed="rId6">
            <a:extLst>
              <a:ext uri="{28A0092B-C50C-407E-A947-70E740481C1C}">
                <a14:useLocalDpi xmlns:a14="http://schemas.microsoft.com/office/drawing/2010/main" val="0"/>
              </a:ext>
            </a:extLst>
          </a:blip>
          <a:srcRect l="22867" r="21399"/>
          <a:stretch/>
        </p:blipFill>
        <p:spPr bwMode="auto">
          <a:xfrm>
            <a:off x="5111344" y="2688618"/>
            <a:ext cx="1058533" cy="18992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02100D8-AF5D-43E8-9151-77F9A0A822B2}"/>
              </a:ext>
            </a:extLst>
          </p:cNvPr>
          <p:cNvPicPr>
            <a:picLocks noChangeAspect="1"/>
          </p:cNvPicPr>
          <p:nvPr/>
        </p:nvPicPr>
        <p:blipFill>
          <a:blip r:embed="rId7"/>
          <a:stretch>
            <a:fillRect/>
          </a:stretch>
        </p:blipFill>
        <p:spPr>
          <a:xfrm>
            <a:off x="1712915" y="5182932"/>
            <a:ext cx="701637" cy="820296"/>
          </a:xfrm>
          <a:prstGeom prst="rect">
            <a:avLst/>
          </a:prstGeom>
        </p:spPr>
      </p:pic>
      <p:pic>
        <p:nvPicPr>
          <p:cNvPr id="12" name="Picture 11">
            <a:extLst>
              <a:ext uri="{FF2B5EF4-FFF2-40B4-BE49-F238E27FC236}">
                <a16:creationId xmlns:a16="http://schemas.microsoft.com/office/drawing/2014/main" id="{CCAB54E6-1168-4C08-9B3A-D86CFF4289C9}"/>
              </a:ext>
            </a:extLst>
          </p:cNvPr>
          <p:cNvPicPr>
            <a:picLocks noChangeAspect="1"/>
          </p:cNvPicPr>
          <p:nvPr/>
        </p:nvPicPr>
        <p:blipFill>
          <a:blip r:embed="rId8"/>
          <a:stretch>
            <a:fillRect/>
          </a:stretch>
        </p:blipFill>
        <p:spPr>
          <a:xfrm>
            <a:off x="2997157" y="5399970"/>
            <a:ext cx="658412" cy="559127"/>
          </a:xfrm>
          <a:prstGeom prst="rect">
            <a:avLst/>
          </a:prstGeom>
        </p:spPr>
      </p:pic>
      <p:sp>
        <p:nvSpPr>
          <p:cNvPr id="13" name="TextBox 12">
            <a:extLst>
              <a:ext uri="{FF2B5EF4-FFF2-40B4-BE49-F238E27FC236}">
                <a16:creationId xmlns:a16="http://schemas.microsoft.com/office/drawing/2014/main" id="{E86D6EF0-83BD-441B-93C0-F15F662E941B}"/>
              </a:ext>
            </a:extLst>
          </p:cNvPr>
          <p:cNvSpPr txBox="1"/>
          <p:nvPr/>
        </p:nvSpPr>
        <p:spPr>
          <a:xfrm>
            <a:off x="1704869" y="6014091"/>
            <a:ext cx="811134" cy="369332"/>
          </a:xfrm>
          <a:prstGeom prst="rect">
            <a:avLst/>
          </a:prstGeom>
          <a:noFill/>
        </p:spPr>
        <p:txBody>
          <a:bodyPr wrap="square" rtlCol="0">
            <a:spAutoFit/>
          </a:bodyPr>
          <a:lstStyle/>
          <a:p>
            <a:pPr algn="ctr"/>
            <a:r>
              <a:rPr lang="en-US"/>
              <a:t>J1772</a:t>
            </a:r>
          </a:p>
        </p:txBody>
      </p:sp>
      <p:sp>
        <p:nvSpPr>
          <p:cNvPr id="16" name="TextBox 15">
            <a:extLst>
              <a:ext uri="{FF2B5EF4-FFF2-40B4-BE49-F238E27FC236}">
                <a16:creationId xmlns:a16="http://schemas.microsoft.com/office/drawing/2014/main" id="{716D0EFB-9EDA-4B57-846C-69B4B8B2884E}"/>
              </a:ext>
            </a:extLst>
          </p:cNvPr>
          <p:cNvSpPr txBox="1"/>
          <p:nvPr/>
        </p:nvSpPr>
        <p:spPr>
          <a:xfrm>
            <a:off x="2959563" y="6014091"/>
            <a:ext cx="811134" cy="369332"/>
          </a:xfrm>
          <a:prstGeom prst="rect">
            <a:avLst/>
          </a:prstGeom>
          <a:noFill/>
        </p:spPr>
        <p:txBody>
          <a:bodyPr wrap="square" rtlCol="0">
            <a:spAutoFit/>
          </a:bodyPr>
          <a:lstStyle/>
          <a:p>
            <a:pPr algn="ctr"/>
            <a:r>
              <a:rPr lang="en-US"/>
              <a:t>Tesla</a:t>
            </a:r>
          </a:p>
        </p:txBody>
      </p:sp>
      <p:sp>
        <p:nvSpPr>
          <p:cNvPr id="17" name="TextBox 16">
            <a:extLst>
              <a:ext uri="{FF2B5EF4-FFF2-40B4-BE49-F238E27FC236}">
                <a16:creationId xmlns:a16="http://schemas.microsoft.com/office/drawing/2014/main" id="{5272EFE0-57BA-4BD9-9D30-41026C39D8A8}"/>
              </a:ext>
            </a:extLst>
          </p:cNvPr>
          <p:cNvSpPr txBox="1"/>
          <p:nvPr/>
        </p:nvSpPr>
        <p:spPr>
          <a:xfrm>
            <a:off x="162551" y="5478772"/>
            <a:ext cx="1296907" cy="830997"/>
          </a:xfrm>
          <a:prstGeom prst="rect">
            <a:avLst/>
          </a:prstGeom>
          <a:noFill/>
        </p:spPr>
        <p:txBody>
          <a:bodyPr wrap="square" rtlCol="0">
            <a:spAutoFit/>
          </a:bodyPr>
          <a:lstStyle/>
          <a:p>
            <a:r>
              <a:rPr lang="en-US" sz="2400" b="1"/>
              <a:t>Plug Types</a:t>
            </a:r>
          </a:p>
        </p:txBody>
      </p:sp>
      <p:sp>
        <p:nvSpPr>
          <p:cNvPr id="14" name="Arrow: Right 13">
            <a:extLst>
              <a:ext uri="{FF2B5EF4-FFF2-40B4-BE49-F238E27FC236}">
                <a16:creationId xmlns:a16="http://schemas.microsoft.com/office/drawing/2014/main" id="{FBA0CA51-F3EC-470E-93DA-CECE03CC2ABA}"/>
              </a:ext>
            </a:extLst>
          </p:cNvPr>
          <p:cNvSpPr/>
          <p:nvPr/>
        </p:nvSpPr>
        <p:spPr>
          <a:xfrm>
            <a:off x="1048390" y="5621970"/>
            <a:ext cx="330889" cy="576787"/>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45EA62F-2ADB-47E8-BA27-7A1AA7FA22EF}"/>
              </a:ext>
            </a:extLst>
          </p:cNvPr>
          <p:cNvPicPr>
            <a:picLocks noChangeAspect="1"/>
          </p:cNvPicPr>
          <p:nvPr/>
        </p:nvPicPr>
        <p:blipFill>
          <a:blip r:embed="rId9"/>
          <a:stretch>
            <a:fillRect/>
          </a:stretch>
        </p:blipFill>
        <p:spPr>
          <a:xfrm>
            <a:off x="9499206" y="5229586"/>
            <a:ext cx="784093" cy="772030"/>
          </a:xfrm>
          <a:prstGeom prst="rect">
            <a:avLst/>
          </a:prstGeom>
        </p:spPr>
      </p:pic>
      <p:pic>
        <p:nvPicPr>
          <p:cNvPr id="26" name="Picture 25">
            <a:extLst>
              <a:ext uri="{FF2B5EF4-FFF2-40B4-BE49-F238E27FC236}">
                <a16:creationId xmlns:a16="http://schemas.microsoft.com/office/drawing/2014/main" id="{4D1BB717-5C67-4408-98AD-E15D2CE5E1AB}"/>
              </a:ext>
            </a:extLst>
          </p:cNvPr>
          <p:cNvPicPr>
            <a:picLocks noChangeAspect="1"/>
          </p:cNvPicPr>
          <p:nvPr/>
        </p:nvPicPr>
        <p:blipFill>
          <a:blip r:embed="rId10"/>
          <a:stretch>
            <a:fillRect/>
          </a:stretch>
        </p:blipFill>
        <p:spPr>
          <a:xfrm>
            <a:off x="8346411" y="5179763"/>
            <a:ext cx="709804" cy="951234"/>
          </a:xfrm>
          <a:prstGeom prst="rect">
            <a:avLst/>
          </a:prstGeom>
        </p:spPr>
      </p:pic>
      <p:sp>
        <p:nvSpPr>
          <p:cNvPr id="29" name="TextBox 28">
            <a:extLst>
              <a:ext uri="{FF2B5EF4-FFF2-40B4-BE49-F238E27FC236}">
                <a16:creationId xmlns:a16="http://schemas.microsoft.com/office/drawing/2014/main" id="{F9B78F87-2637-43F0-81DE-FCF10208516F}"/>
              </a:ext>
            </a:extLst>
          </p:cNvPr>
          <p:cNvSpPr txBox="1"/>
          <p:nvPr/>
        </p:nvSpPr>
        <p:spPr>
          <a:xfrm>
            <a:off x="9363880" y="5979684"/>
            <a:ext cx="1259651" cy="369332"/>
          </a:xfrm>
          <a:prstGeom prst="rect">
            <a:avLst/>
          </a:prstGeom>
          <a:noFill/>
        </p:spPr>
        <p:txBody>
          <a:bodyPr wrap="square" rtlCol="0">
            <a:spAutoFit/>
          </a:bodyPr>
          <a:lstStyle/>
          <a:p>
            <a:pPr algn="ctr"/>
            <a:r>
              <a:rPr lang="en-US"/>
              <a:t>CHAdeMO</a:t>
            </a:r>
          </a:p>
        </p:txBody>
      </p:sp>
      <p:sp>
        <p:nvSpPr>
          <p:cNvPr id="30" name="TextBox 29">
            <a:extLst>
              <a:ext uri="{FF2B5EF4-FFF2-40B4-BE49-F238E27FC236}">
                <a16:creationId xmlns:a16="http://schemas.microsoft.com/office/drawing/2014/main" id="{215B349E-48F0-4C04-8743-28D8B2BBAD20}"/>
              </a:ext>
            </a:extLst>
          </p:cNvPr>
          <p:cNvSpPr txBox="1"/>
          <p:nvPr/>
        </p:nvSpPr>
        <p:spPr>
          <a:xfrm>
            <a:off x="8338365" y="6035192"/>
            <a:ext cx="811134" cy="369332"/>
          </a:xfrm>
          <a:prstGeom prst="rect">
            <a:avLst/>
          </a:prstGeom>
          <a:noFill/>
        </p:spPr>
        <p:txBody>
          <a:bodyPr wrap="square" rtlCol="0">
            <a:spAutoFit/>
          </a:bodyPr>
          <a:lstStyle/>
          <a:p>
            <a:pPr algn="ctr"/>
            <a:r>
              <a:rPr lang="en-US"/>
              <a:t>CCS</a:t>
            </a:r>
          </a:p>
        </p:txBody>
      </p:sp>
      <p:pic>
        <p:nvPicPr>
          <p:cNvPr id="31" name="Picture 30">
            <a:extLst>
              <a:ext uri="{FF2B5EF4-FFF2-40B4-BE49-F238E27FC236}">
                <a16:creationId xmlns:a16="http://schemas.microsoft.com/office/drawing/2014/main" id="{228ACCAB-52BF-48AF-AE99-96BDD2D32515}"/>
              </a:ext>
            </a:extLst>
          </p:cNvPr>
          <p:cNvPicPr>
            <a:picLocks noChangeAspect="1"/>
          </p:cNvPicPr>
          <p:nvPr/>
        </p:nvPicPr>
        <p:blipFill>
          <a:blip r:embed="rId7"/>
          <a:stretch>
            <a:fillRect/>
          </a:stretch>
        </p:blipFill>
        <p:spPr>
          <a:xfrm>
            <a:off x="5330663" y="5098784"/>
            <a:ext cx="701637" cy="820296"/>
          </a:xfrm>
          <a:prstGeom prst="rect">
            <a:avLst/>
          </a:prstGeom>
        </p:spPr>
      </p:pic>
      <p:pic>
        <p:nvPicPr>
          <p:cNvPr id="32" name="Picture 31">
            <a:extLst>
              <a:ext uri="{FF2B5EF4-FFF2-40B4-BE49-F238E27FC236}">
                <a16:creationId xmlns:a16="http://schemas.microsoft.com/office/drawing/2014/main" id="{09D935D7-D8D7-47DE-8946-6B639634D3E1}"/>
              </a:ext>
            </a:extLst>
          </p:cNvPr>
          <p:cNvPicPr>
            <a:picLocks noChangeAspect="1"/>
          </p:cNvPicPr>
          <p:nvPr/>
        </p:nvPicPr>
        <p:blipFill>
          <a:blip r:embed="rId8"/>
          <a:stretch>
            <a:fillRect/>
          </a:stretch>
        </p:blipFill>
        <p:spPr>
          <a:xfrm>
            <a:off x="6356944" y="5294018"/>
            <a:ext cx="658412" cy="559127"/>
          </a:xfrm>
          <a:prstGeom prst="rect">
            <a:avLst/>
          </a:prstGeom>
        </p:spPr>
      </p:pic>
      <p:sp>
        <p:nvSpPr>
          <p:cNvPr id="33" name="TextBox 32">
            <a:extLst>
              <a:ext uri="{FF2B5EF4-FFF2-40B4-BE49-F238E27FC236}">
                <a16:creationId xmlns:a16="http://schemas.microsoft.com/office/drawing/2014/main" id="{15DD7725-319F-456A-9B44-7267DBADD996}"/>
              </a:ext>
            </a:extLst>
          </p:cNvPr>
          <p:cNvSpPr txBox="1"/>
          <p:nvPr/>
        </p:nvSpPr>
        <p:spPr>
          <a:xfrm>
            <a:off x="5293253" y="5940436"/>
            <a:ext cx="811134" cy="369332"/>
          </a:xfrm>
          <a:prstGeom prst="rect">
            <a:avLst/>
          </a:prstGeom>
          <a:noFill/>
        </p:spPr>
        <p:txBody>
          <a:bodyPr wrap="square" rtlCol="0">
            <a:spAutoFit/>
          </a:bodyPr>
          <a:lstStyle/>
          <a:p>
            <a:pPr algn="ctr"/>
            <a:r>
              <a:rPr lang="en-US"/>
              <a:t>J1772</a:t>
            </a:r>
          </a:p>
        </p:txBody>
      </p:sp>
      <p:sp>
        <p:nvSpPr>
          <p:cNvPr id="34" name="TextBox 33">
            <a:extLst>
              <a:ext uri="{FF2B5EF4-FFF2-40B4-BE49-F238E27FC236}">
                <a16:creationId xmlns:a16="http://schemas.microsoft.com/office/drawing/2014/main" id="{4668BDAF-3D9C-4AEE-A007-E9A686CDCE8E}"/>
              </a:ext>
            </a:extLst>
          </p:cNvPr>
          <p:cNvSpPr txBox="1"/>
          <p:nvPr/>
        </p:nvSpPr>
        <p:spPr>
          <a:xfrm>
            <a:off x="6280583" y="5920924"/>
            <a:ext cx="811134" cy="369332"/>
          </a:xfrm>
          <a:prstGeom prst="rect">
            <a:avLst/>
          </a:prstGeom>
          <a:noFill/>
        </p:spPr>
        <p:txBody>
          <a:bodyPr wrap="square" rtlCol="0">
            <a:spAutoFit/>
          </a:bodyPr>
          <a:lstStyle/>
          <a:p>
            <a:pPr algn="ctr"/>
            <a:r>
              <a:rPr lang="en-US"/>
              <a:t>Tesla</a:t>
            </a:r>
          </a:p>
        </p:txBody>
      </p:sp>
      <p:pic>
        <p:nvPicPr>
          <p:cNvPr id="35" name="Picture 34">
            <a:extLst>
              <a:ext uri="{FF2B5EF4-FFF2-40B4-BE49-F238E27FC236}">
                <a16:creationId xmlns:a16="http://schemas.microsoft.com/office/drawing/2014/main" id="{3DFA1197-A225-411F-B7C4-E440A97D917A}"/>
              </a:ext>
            </a:extLst>
          </p:cNvPr>
          <p:cNvPicPr>
            <a:picLocks noChangeAspect="1"/>
          </p:cNvPicPr>
          <p:nvPr/>
        </p:nvPicPr>
        <p:blipFill>
          <a:blip r:embed="rId8"/>
          <a:stretch>
            <a:fillRect/>
          </a:stretch>
        </p:blipFill>
        <p:spPr>
          <a:xfrm>
            <a:off x="10622259" y="5282446"/>
            <a:ext cx="698782" cy="593409"/>
          </a:xfrm>
          <a:prstGeom prst="rect">
            <a:avLst/>
          </a:prstGeom>
        </p:spPr>
      </p:pic>
      <p:sp>
        <p:nvSpPr>
          <p:cNvPr id="36" name="TextBox 35">
            <a:extLst>
              <a:ext uri="{FF2B5EF4-FFF2-40B4-BE49-F238E27FC236}">
                <a16:creationId xmlns:a16="http://schemas.microsoft.com/office/drawing/2014/main" id="{0D9F7E27-CC5A-4915-9D50-424E678B2142}"/>
              </a:ext>
            </a:extLst>
          </p:cNvPr>
          <p:cNvSpPr txBox="1"/>
          <p:nvPr/>
        </p:nvSpPr>
        <p:spPr>
          <a:xfrm>
            <a:off x="10567036" y="5986758"/>
            <a:ext cx="811134" cy="369332"/>
          </a:xfrm>
          <a:prstGeom prst="rect">
            <a:avLst/>
          </a:prstGeom>
          <a:noFill/>
        </p:spPr>
        <p:txBody>
          <a:bodyPr wrap="square" rtlCol="0">
            <a:spAutoFit/>
          </a:bodyPr>
          <a:lstStyle/>
          <a:p>
            <a:pPr algn="ctr"/>
            <a:r>
              <a:rPr lang="en-US"/>
              <a:t>Tesla</a:t>
            </a:r>
          </a:p>
        </p:txBody>
      </p:sp>
      <p:sp>
        <p:nvSpPr>
          <p:cNvPr id="28" name="Date Placeholder 3">
            <a:extLst>
              <a:ext uri="{FF2B5EF4-FFF2-40B4-BE49-F238E27FC236}">
                <a16:creationId xmlns:a16="http://schemas.microsoft.com/office/drawing/2014/main" id="{28847B87-5F94-4E45-A31F-D18E58FF6ABC}"/>
              </a:ext>
            </a:extLst>
          </p:cNvPr>
          <p:cNvSpPr>
            <a:spLocks noGrp="1"/>
          </p:cNvSpPr>
          <p:nvPr>
            <p:ph type="dt" sz="half" idx="10"/>
          </p:nvPr>
        </p:nvSpPr>
        <p:spPr>
          <a:xfrm>
            <a:off x="705761" y="6438417"/>
            <a:ext cx="2618510" cy="365125"/>
          </a:xfrm>
        </p:spPr>
        <p:txBody>
          <a:bodyPr/>
          <a:lstStyle/>
          <a:p>
            <a:r>
              <a:rPr lang="en-US"/>
              <a:t>02/24/2022</a:t>
            </a:r>
          </a:p>
        </p:txBody>
      </p:sp>
      <p:sp>
        <p:nvSpPr>
          <p:cNvPr id="37" name="Footer Placeholder 5">
            <a:extLst>
              <a:ext uri="{FF2B5EF4-FFF2-40B4-BE49-F238E27FC236}">
                <a16:creationId xmlns:a16="http://schemas.microsoft.com/office/drawing/2014/main" id="{82C39C84-B9E6-47EC-9132-68D87D9E20E5}"/>
              </a:ext>
            </a:extLst>
          </p:cNvPr>
          <p:cNvSpPr>
            <a:spLocks noGrp="1"/>
          </p:cNvSpPr>
          <p:nvPr>
            <p:ph type="ftr" sz="quarter" idx="11"/>
          </p:nvPr>
        </p:nvSpPr>
        <p:spPr>
          <a:xfrm>
            <a:off x="3749675" y="6438900"/>
            <a:ext cx="4648200" cy="365125"/>
          </a:xfrm>
        </p:spPr>
        <p:txBody>
          <a:bodyPr/>
          <a:lstStyle/>
          <a:p>
            <a:r>
              <a:rPr lang="en-US"/>
              <a:t>Vermont Electric Vehicle  &amp; Infrastructure </a:t>
            </a:r>
            <a:r>
              <a:rPr lang="en-US" err="1"/>
              <a:t>PRograms</a:t>
            </a:r>
            <a:endParaRPr lang="en-US"/>
          </a:p>
        </p:txBody>
      </p:sp>
    </p:spTree>
    <p:extLst>
      <p:ext uri="{BB962C8B-B14F-4D97-AF65-F5344CB8AC3E}">
        <p14:creationId xmlns:p14="http://schemas.microsoft.com/office/powerpoint/2010/main" val="167387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029" y="-19590"/>
            <a:ext cx="10515600" cy="939019"/>
          </a:xfrm>
        </p:spPr>
        <p:txBody>
          <a:bodyPr>
            <a:normAutofit/>
          </a:bodyPr>
          <a:lstStyle/>
          <a:p>
            <a:r>
              <a:rPr lang="en-US" sz="4000"/>
              <a:t>Charging Equipment</a:t>
            </a:r>
          </a:p>
        </p:txBody>
      </p:sp>
      <p:pic>
        <p:nvPicPr>
          <p:cNvPr id="7" name="Picture 6" descr="Chart&#10;&#10;Description automatically generated with low confidence">
            <a:extLst>
              <a:ext uri="{FF2B5EF4-FFF2-40B4-BE49-F238E27FC236}">
                <a16:creationId xmlns:a16="http://schemas.microsoft.com/office/drawing/2014/main" id="{6D2FE739-88B3-4D64-86AB-C98D2BCA554E}"/>
              </a:ext>
            </a:extLst>
          </p:cNvPr>
          <p:cNvPicPr>
            <a:picLocks noChangeAspect="1"/>
          </p:cNvPicPr>
          <p:nvPr/>
        </p:nvPicPr>
        <p:blipFill>
          <a:blip r:embed="rId3"/>
          <a:stretch>
            <a:fillRect/>
          </a:stretch>
        </p:blipFill>
        <p:spPr>
          <a:xfrm>
            <a:off x="996295" y="919429"/>
            <a:ext cx="10155067" cy="5239481"/>
          </a:xfrm>
          <a:prstGeom prst="rect">
            <a:avLst/>
          </a:prstGeom>
        </p:spPr>
      </p:pic>
      <p:sp>
        <p:nvSpPr>
          <p:cNvPr id="9" name="TextBox 8">
            <a:extLst>
              <a:ext uri="{FF2B5EF4-FFF2-40B4-BE49-F238E27FC236}">
                <a16:creationId xmlns:a16="http://schemas.microsoft.com/office/drawing/2014/main" id="{50A5F5D4-AC2A-4719-9F85-F0304A8FB765}"/>
              </a:ext>
            </a:extLst>
          </p:cNvPr>
          <p:cNvSpPr txBox="1"/>
          <p:nvPr/>
        </p:nvSpPr>
        <p:spPr>
          <a:xfrm>
            <a:off x="1309255" y="5938571"/>
            <a:ext cx="3106882" cy="369332"/>
          </a:xfrm>
          <a:prstGeom prst="rect">
            <a:avLst/>
          </a:prstGeom>
          <a:noFill/>
        </p:spPr>
        <p:txBody>
          <a:bodyPr wrap="square" rtlCol="0">
            <a:spAutoFit/>
          </a:bodyPr>
          <a:lstStyle/>
          <a:p>
            <a:r>
              <a:rPr lang="en-US">
                <a:hlinkClick r:id="rId4"/>
              </a:rPr>
              <a:t>Mckinsey.com</a:t>
            </a:r>
            <a:endParaRPr lang="en-US"/>
          </a:p>
        </p:txBody>
      </p:sp>
      <p:sp>
        <p:nvSpPr>
          <p:cNvPr id="5" name="Date Placeholder 3">
            <a:extLst>
              <a:ext uri="{FF2B5EF4-FFF2-40B4-BE49-F238E27FC236}">
                <a16:creationId xmlns:a16="http://schemas.microsoft.com/office/drawing/2014/main" id="{F4874E14-D585-47ED-9154-7D6E8B5015CE}"/>
              </a:ext>
            </a:extLst>
          </p:cNvPr>
          <p:cNvSpPr>
            <a:spLocks noGrp="1"/>
          </p:cNvSpPr>
          <p:nvPr>
            <p:ph type="dt" sz="half" idx="10"/>
          </p:nvPr>
        </p:nvSpPr>
        <p:spPr>
          <a:xfrm>
            <a:off x="403167" y="6438899"/>
            <a:ext cx="2618510" cy="365125"/>
          </a:xfrm>
        </p:spPr>
        <p:txBody>
          <a:bodyPr/>
          <a:lstStyle/>
          <a:p>
            <a:r>
              <a:rPr lang="en-US"/>
              <a:t>02/24/2022</a:t>
            </a:r>
          </a:p>
        </p:txBody>
      </p:sp>
      <p:sp>
        <p:nvSpPr>
          <p:cNvPr id="10" name="Footer Placeholder 5">
            <a:extLst>
              <a:ext uri="{FF2B5EF4-FFF2-40B4-BE49-F238E27FC236}">
                <a16:creationId xmlns:a16="http://schemas.microsoft.com/office/drawing/2014/main" id="{CACBC1D8-8540-4645-9E44-2095FD9FCE54}"/>
              </a:ext>
            </a:extLst>
          </p:cNvPr>
          <p:cNvSpPr>
            <a:spLocks noGrp="1"/>
          </p:cNvSpPr>
          <p:nvPr>
            <p:ph type="ftr" sz="quarter" idx="11"/>
          </p:nvPr>
        </p:nvSpPr>
        <p:spPr>
          <a:xfrm>
            <a:off x="3749675" y="6438900"/>
            <a:ext cx="4648200" cy="365125"/>
          </a:xfrm>
        </p:spPr>
        <p:txBody>
          <a:bodyPr/>
          <a:lstStyle/>
          <a:p>
            <a:r>
              <a:rPr lang="en-US"/>
              <a:t>Vermont Electric Vehicle  &amp; Infrastructure </a:t>
            </a:r>
            <a:r>
              <a:rPr lang="en-US" err="1"/>
              <a:t>PRograms</a:t>
            </a:r>
            <a:endParaRPr lang="en-US"/>
          </a:p>
        </p:txBody>
      </p:sp>
    </p:spTree>
    <p:extLst>
      <p:ext uri="{BB962C8B-B14F-4D97-AF65-F5344CB8AC3E}">
        <p14:creationId xmlns:p14="http://schemas.microsoft.com/office/powerpoint/2010/main" val="677100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029" y="-19590"/>
            <a:ext cx="10515600" cy="939019"/>
          </a:xfrm>
        </p:spPr>
        <p:txBody>
          <a:bodyPr>
            <a:normAutofit/>
          </a:bodyPr>
          <a:lstStyle/>
          <a:p>
            <a:r>
              <a:rPr lang="en-US" sz="4000"/>
              <a:t>Charging Equipment</a:t>
            </a:r>
          </a:p>
        </p:txBody>
      </p:sp>
      <p:sp>
        <p:nvSpPr>
          <p:cNvPr id="5" name="Date Placeholder 3">
            <a:extLst>
              <a:ext uri="{FF2B5EF4-FFF2-40B4-BE49-F238E27FC236}">
                <a16:creationId xmlns:a16="http://schemas.microsoft.com/office/drawing/2014/main" id="{F4874E14-D585-47ED-9154-7D6E8B5015CE}"/>
              </a:ext>
            </a:extLst>
          </p:cNvPr>
          <p:cNvSpPr>
            <a:spLocks noGrp="1"/>
          </p:cNvSpPr>
          <p:nvPr>
            <p:ph type="dt" sz="half" idx="10"/>
          </p:nvPr>
        </p:nvSpPr>
        <p:spPr>
          <a:xfrm>
            <a:off x="396622" y="6492875"/>
            <a:ext cx="2618510" cy="365125"/>
          </a:xfrm>
        </p:spPr>
        <p:txBody>
          <a:bodyPr/>
          <a:lstStyle/>
          <a:p>
            <a:r>
              <a:rPr lang="en-US"/>
              <a:t>02/24/2022</a:t>
            </a:r>
          </a:p>
        </p:txBody>
      </p:sp>
      <p:pic>
        <p:nvPicPr>
          <p:cNvPr id="8" name="Picture 7" descr="Diagram&#10;&#10;Description automatically generated">
            <a:extLst>
              <a:ext uri="{FF2B5EF4-FFF2-40B4-BE49-F238E27FC236}">
                <a16:creationId xmlns:a16="http://schemas.microsoft.com/office/drawing/2014/main" id="{2C088F91-A897-438A-94D4-469E2E0BFF55}"/>
              </a:ext>
            </a:extLst>
          </p:cNvPr>
          <p:cNvPicPr>
            <a:picLocks noChangeAspect="1"/>
          </p:cNvPicPr>
          <p:nvPr/>
        </p:nvPicPr>
        <p:blipFill>
          <a:blip r:embed="rId3"/>
          <a:stretch>
            <a:fillRect/>
          </a:stretch>
        </p:blipFill>
        <p:spPr>
          <a:xfrm>
            <a:off x="5214236" y="919429"/>
            <a:ext cx="6197065" cy="5298491"/>
          </a:xfrm>
          <a:prstGeom prst="rect">
            <a:avLst/>
          </a:prstGeom>
        </p:spPr>
      </p:pic>
      <p:sp>
        <p:nvSpPr>
          <p:cNvPr id="10" name="TextBox 9">
            <a:extLst>
              <a:ext uri="{FF2B5EF4-FFF2-40B4-BE49-F238E27FC236}">
                <a16:creationId xmlns:a16="http://schemas.microsoft.com/office/drawing/2014/main" id="{795B8E1D-ACBF-4514-8CFC-FAD27D6DF7DF}"/>
              </a:ext>
            </a:extLst>
          </p:cNvPr>
          <p:cNvSpPr txBox="1"/>
          <p:nvPr/>
        </p:nvSpPr>
        <p:spPr>
          <a:xfrm>
            <a:off x="652548" y="5848588"/>
            <a:ext cx="3278013" cy="369332"/>
          </a:xfrm>
          <a:prstGeom prst="rect">
            <a:avLst/>
          </a:prstGeom>
          <a:noFill/>
        </p:spPr>
        <p:txBody>
          <a:bodyPr wrap="none" rtlCol="0">
            <a:spAutoFit/>
          </a:bodyPr>
          <a:lstStyle/>
          <a:p>
            <a:r>
              <a:rPr lang="en-US"/>
              <a:t>Credit</a:t>
            </a:r>
            <a:r>
              <a:rPr lang="en-US">
                <a:hlinkClick r:id="rId4"/>
              </a:rPr>
              <a:t>: National Academies Press</a:t>
            </a:r>
            <a:endParaRPr lang="en-US"/>
          </a:p>
        </p:txBody>
      </p:sp>
      <p:sp>
        <p:nvSpPr>
          <p:cNvPr id="3" name="TextBox 2">
            <a:extLst>
              <a:ext uri="{FF2B5EF4-FFF2-40B4-BE49-F238E27FC236}">
                <a16:creationId xmlns:a16="http://schemas.microsoft.com/office/drawing/2014/main" id="{01419C7F-C8A7-4665-B9F5-F8353E22F69F}"/>
              </a:ext>
            </a:extLst>
          </p:cNvPr>
          <p:cNvSpPr txBox="1"/>
          <p:nvPr/>
        </p:nvSpPr>
        <p:spPr>
          <a:xfrm>
            <a:off x="1272052" y="2793304"/>
            <a:ext cx="3486161" cy="2585323"/>
          </a:xfrm>
          <a:prstGeom prst="rect">
            <a:avLst/>
          </a:prstGeom>
          <a:noFill/>
        </p:spPr>
        <p:txBody>
          <a:bodyPr wrap="square" rtlCol="0">
            <a:spAutoFit/>
          </a:bodyPr>
          <a:lstStyle/>
          <a:p>
            <a:r>
              <a:rPr lang="en-US" b="1"/>
              <a:t>Differences between Community and Corridor Charging</a:t>
            </a:r>
          </a:p>
          <a:p>
            <a:endParaRPr lang="en-US"/>
          </a:p>
          <a:p>
            <a:pPr marL="285750" indent="-285750">
              <a:buFont typeface="Arial" panose="020B0604020202020204" pitchFamily="34" charset="0"/>
              <a:buChar char="•"/>
            </a:pPr>
            <a:r>
              <a:rPr lang="en-US"/>
              <a:t>Cost of infrastructure</a:t>
            </a:r>
          </a:p>
          <a:p>
            <a:pPr marL="285750" indent="-285750">
              <a:buFont typeface="Arial" panose="020B0604020202020204" pitchFamily="34" charset="0"/>
              <a:buChar char="•"/>
            </a:pPr>
            <a:r>
              <a:rPr lang="en-US"/>
              <a:t>Cost of charging</a:t>
            </a:r>
          </a:p>
          <a:p>
            <a:pPr marL="285750" indent="-285750">
              <a:buFont typeface="Arial" panose="020B0604020202020204" pitchFamily="34" charset="0"/>
              <a:buChar char="•"/>
            </a:pPr>
            <a:r>
              <a:rPr lang="en-US"/>
              <a:t>Charging speed</a:t>
            </a:r>
          </a:p>
          <a:p>
            <a:pPr marL="285750" indent="-285750">
              <a:buFont typeface="Arial" panose="020B0604020202020204" pitchFamily="34" charset="0"/>
              <a:buChar char="•"/>
            </a:pPr>
            <a:r>
              <a:rPr lang="en-US"/>
              <a:t>Trip purposes </a:t>
            </a:r>
          </a:p>
          <a:p>
            <a:pPr marL="285750" indent="-285750">
              <a:buFont typeface="Arial" panose="020B0604020202020204" pitchFamily="34" charset="0"/>
              <a:buChar char="•"/>
            </a:pPr>
            <a:r>
              <a:rPr lang="en-US"/>
              <a:t>Dwell times</a:t>
            </a:r>
          </a:p>
          <a:p>
            <a:pPr marL="285750" indent="-285750">
              <a:buFont typeface="Arial" panose="020B0604020202020204" pitchFamily="34" charset="0"/>
              <a:buChar char="•"/>
            </a:pPr>
            <a:endParaRPr lang="en-US"/>
          </a:p>
        </p:txBody>
      </p:sp>
      <p:sp>
        <p:nvSpPr>
          <p:cNvPr id="11" name="Footer Placeholder 5">
            <a:extLst>
              <a:ext uri="{FF2B5EF4-FFF2-40B4-BE49-F238E27FC236}">
                <a16:creationId xmlns:a16="http://schemas.microsoft.com/office/drawing/2014/main" id="{11F5C801-9A5F-4540-B842-71F804527C1A}"/>
              </a:ext>
            </a:extLst>
          </p:cNvPr>
          <p:cNvSpPr>
            <a:spLocks noGrp="1"/>
          </p:cNvSpPr>
          <p:nvPr>
            <p:ph type="ftr" sz="quarter" idx="11"/>
          </p:nvPr>
        </p:nvSpPr>
        <p:spPr>
          <a:xfrm>
            <a:off x="3749675" y="6438900"/>
            <a:ext cx="4648200" cy="365125"/>
          </a:xfrm>
        </p:spPr>
        <p:txBody>
          <a:bodyPr/>
          <a:lstStyle/>
          <a:p>
            <a:r>
              <a:rPr lang="en-US"/>
              <a:t>Vermont Electric Vehicle  &amp; Infrastructure </a:t>
            </a:r>
            <a:r>
              <a:rPr lang="en-US" err="1"/>
              <a:t>PRograms</a:t>
            </a:r>
            <a:endParaRPr lang="en-US"/>
          </a:p>
        </p:txBody>
      </p:sp>
    </p:spTree>
    <p:extLst>
      <p:ext uri="{BB962C8B-B14F-4D97-AF65-F5344CB8AC3E}">
        <p14:creationId xmlns:p14="http://schemas.microsoft.com/office/powerpoint/2010/main" val="3007208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250521" y="1901537"/>
            <a:ext cx="3544865" cy="4259134"/>
          </a:xfrm>
        </p:spPr>
        <p:txBody>
          <a:bodyPr>
            <a:noAutofit/>
          </a:bodyPr>
          <a:lstStyle/>
          <a:p>
            <a:r>
              <a:rPr lang="en-US" sz="2000"/>
              <a:t>State has higher number of public chargers per capita than any other state in the U.S.*</a:t>
            </a:r>
          </a:p>
          <a:p>
            <a:endParaRPr lang="en-US" sz="2000"/>
          </a:p>
          <a:p>
            <a:r>
              <a:rPr lang="en-US" sz="2000"/>
              <a:t>114 charging ports per 100,000 people</a:t>
            </a:r>
          </a:p>
          <a:p>
            <a:endParaRPr lang="en-US" sz="2000"/>
          </a:p>
          <a:p>
            <a:endParaRPr lang="en-US" sz="2000"/>
          </a:p>
          <a:p>
            <a:r>
              <a:rPr lang="en-US" sz="2000">
                <a:solidFill>
                  <a:schemeClr val="bg1"/>
                </a:solidFill>
              </a:rPr>
              <a:t>*</a:t>
            </a:r>
            <a:r>
              <a:rPr lang="en-US" sz="2000" u="sng" baseline="30000">
                <a:solidFill>
                  <a:schemeClr val="bg2"/>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Vermont — Highest Number Of Public Electric Vehicle Chargers Per Capita - </a:t>
            </a:r>
            <a:r>
              <a:rPr lang="en-US" sz="2000" u="sng" baseline="30000" err="1">
                <a:solidFill>
                  <a:schemeClr val="bg2"/>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CleanTechnica</a:t>
            </a:r>
            <a:r>
              <a:rPr lang="en-US" sz="2000" baseline="3000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 U.S. Department of Energy, Alternative Fuels Data Center, </a:t>
            </a:r>
            <a:r>
              <a:rPr lang="en-US" sz="2000" u="sng" baseline="30000">
                <a:solidFill>
                  <a:schemeClr val="bg2"/>
                </a:solidFill>
                <a:effectLst/>
                <a:latin typeface="Calibri" panose="020F0502020204030204" pitchFamily="34" charset="0"/>
                <a:ea typeface="Calibri" panose="020F0502020204030204" pitchFamily="34" charset="0"/>
                <a:cs typeface="Calibri" panose="020F0502020204030204" pitchFamily="34" charset="0"/>
                <a:hlinkClick r:id="rId4" tooltip="Read more about Alternative Fueling Station Locator">
                  <a:extLst>
                    <a:ext uri="{A12FA001-AC4F-418D-AE19-62706E023703}">
                      <ahyp:hlinkClr xmlns:ahyp="http://schemas.microsoft.com/office/drawing/2018/hyperlinkcolor" val="tx"/>
                    </a:ext>
                  </a:extLst>
                </a:hlinkClick>
              </a:rPr>
              <a:t>Alternative Fueling Station Locator</a:t>
            </a:r>
            <a:r>
              <a:rPr lang="en-US" sz="2000" baseline="3000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 Data accessed November 17, 2020</a:t>
            </a:r>
            <a:r>
              <a:rPr lang="en-US" sz="2000" baseline="300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000">
              <a:solidFill>
                <a:schemeClr val="bg1"/>
              </a:solidFill>
            </a:endParaRPr>
          </a:p>
        </p:txBody>
      </p:sp>
      <p:sp>
        <p:nvSpPr>
          <p:cNvPr id="5" name="Footer Placeholder 4"/>
          <p:cNvSpPr>
            <a:spLocks noGrp="1"/>
          </p:cNvSpPr>
          <p:nvPr>
            <p:ph type="ftr" sz="quarter" idx="11"/>
          </p:nvPr>
        </p:nvSpPr>
        <p:spPr/>
        <p:txBody>
          <a:bodyPr/>
          <a:lstStyle/>
          <a:p>
            <a:r>
              <a:rPr lang="en-US"/>
              <a:t>Vermont Electric Vehicle  &amp; Infrastructure </a:t>
            </a:r>
            <a:r>
              <a:rPr lang="en-US" err="1"/>
              <a:t>PRograms</a:t>
            </a:r>
            <a:endParaRPr lang="en-US"/>
          </a:p>
          <a:p>
            <a:endParaRPr lang="en-US"/>
          </a:p>
        </p:txBody>
      </p:sp>
      <p:sp>
        <p:nvSpPr>
          <p:cNvPr id="9" name="Title 8">
            <a:extLst>
              <a:ext uri="{FF2B5EF4-FFF2-40B4-BE49-F238E27FC236}">
                <a16:creationId xmlns:a16="http://schemas.microsoft.com/office/drawing/2014/main" id="{8A327DCC-A398-496D-863E-DD3208D91162}"/>
              </a:ext>
            </a:extLst>
          </p:cNvPr>
          <p:cNvSpPr>
            <a:spLocks noGrp="1"/>
          </p:cNvSpPr>
          <p:nvPr>
            <p:ph type="title"/>
          </p:nvPr>
        </p:nvSpPr>
        <p:spPr>
          <a:xfrm>
            <a:off x="457200" y="594359"/>
            <a:ext cx="3200400" cy="1088968"/>
          </a:xfrm>
        </p:spPr>
        <p:txBody>
          <a:bodyPr/>
          <a:lstStyle/>
          <a:p>
            <a:r>
              <a:rPr lang="en-US"/>
              <a:t>Vermont is #1</a:t>
            </a:r>
          </a:p>
        </p:txBody>
      </p:sp>
      <p:pic>
        <p:nvPicPr>
          <p:cNvPr id="12" name="Content Placeholder 11" descr="Map&#10;&#10;Description automatically generated">
            <a:extLst>
              <a:ext uri="{FF2B5EF4-FFF2-40B4-BE49-F238E27FC236}">
                <a16:creationId xmlns:a16="http://schemas.microsoft.com/office/drawing/2014/main" id="{D789F828-2F9A-438A-BB08-1F5E76DC1E05}"/>
              </a:ext>
            </a:extLst>
          </p:cNvPr>
          <p:cNvPicPr>
            <a:picLocks noGrp="1" noChangeAspect="1"/>
          </p:cNvPicPr>
          <p:nvPr>
            <p:ph idx="1"/>
          </p:nvPr>
        </p:nvPicPr>
        <p:blipFill>
          <a:blip r:embed="rId5"/>
          <a:stretch>
            <a:fillRect/>
          </a:stretch>
        </p:blipFill>
        <p:spPr>
          <a:xfrm>
            <a:off x="5085567" y="1077524"/>
            <a:ext cx="6561921" cy="4921440"/>
          </a:xfrm>
        </p:spPr>
      </p:pic>
      <p:sp>
        <p:nvSpPr>
          <p:cNvPr id="15" name="Title 1">
            <a:extLst>
              <a:ext uri="{FF2B5EF4-FFF2-40B4-BE49-F238E27FC236}">
                <a16:creationId xmlns:a16="http://schemas.microsoft.com/office/drawing/2014/main" id="{211AE3A6-25AF-459B-9964-45F52DEC4BB9}"/>
              </a:ext>
            </a:extLst>
          </p:cNvPr>
          <p:cNvSpPr txBox="1">
            <a:spLocks/>
          </p:cNvSpPr>
          <p:nvPr/>
        </p:nvSpPr>
        <p:spPr>
          <a:xfrm>
            <a:off x="5085567" y="120349"/>
            <a:ext cx="6561921" cy="738687"/>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a:solidFill>
                  <a:schemeClr val="tx1"/>
                </a:solidFill>
              </a:rPr>
              <a:t>Public EV Charging Network in Vermont</a:t>
            </a:r>
          </a:p>
        </p:txBody>
      </p:sp>
      <p:sp>
        <p:nvSpPr>
          <p:cNvPr id="10" name="Date Placeholder 3">
            <a:extLst>
              <a:ext uri="{FF2B5EF4-FFF2-40B4-BE49-F238E27FC236}">
                <a16:creationId xmlns:a16="http://schemas.microsoft.com/office/drawing/2014/main" id="{A04981F1-DDD5-42F3-BD7D-D6AFD000A2B5}"/>
              </a:ext>
            </a:extLst>
          </p:cNvPr>
          <p:cNvSpPr>
            <a:spLocks noGrp="1"/>
          </p:cNvSpPr>
          <p:nvPr>
            <p:ph type="dt" sz="half" idx="10"/>
          </p:nvPr>
        </p:nvSpPr>
        <p:spPr>
          <a:xfrm>
            <a:off x="457200" y="6427475"/>
            <a:ext cx="2618510" cy="365125"/>
          </a:xfrm>
        </p:spPr>
        <p:txBody>
          <a:bodyPr/>
          <a:lstStyle/>
          <a:p>
            <a:r>
              <a:rPr lang="en-US"/>
              <a:t>02/24/2022</a:t>
            </a:r>
          </a:p>
        </p:txBody>
      </p:sp>
    </p:spTree>
    <p:extLst>
      <p:ext uri="{BB962C8B-B14F-4D97-AF65-F5344CB8AC3E}">
        <p14:creationId xmlns:p14="http://schemas.microsoft.com/office/powerpoint/2010/main" val="3800722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0" y="1029810"/>
            <a:ext cx="3970750" cy="5344969"/>
          </a:xfrm>
        </p:spPr>
        <p:txBody>
          <a:bodyPr>
            <a:noAutofit/>
          </a:bodyPr>
          <a:lstStyle/>
          <a:p>
            <a:pPr marL="342900" indent="-342900">
              <a:buFont typeface="Arial" panose="020B0604020202020204" pitchFamily="34" charset="0"/>
              <a:buChar char="•"/>
            </a:pPr>
            <a:r>
              <a:rPr lang="en-US" sz="2000" u="sng">
                <a:solidFill>
                  <a:schemeClr val="bg1"/>
                </a:solidFill>
              </a:rPr>
              <a:t>2014</a:t>
            </a:r>
            <a:r>
              <a:rPr lang="en-US" sz="2000">
                <a:solidFill>
                  <a:schemeClr val="bg1"/>
                </a:solidFill>
              </a:rPr>
              <a:t>: DHCD and Dept of Environmental Conservation launch Electric Vehicle Supply Equipment (EVSE) Program with $200k</a:t>
            </a:r>
          </a:p>
          <a:p>
            <a:pPr marL="342900" indent="-342900">
              <a:buFont typeface="Arial" panose="020B0604020202020204" pitchFamily="34" charset="0"/>
              <a:buChar char="•"/>
            </a:pPr>
            <a:r>
              <a:rPr lang="en-US" sz="2000" u="sng">
                <a:solidFill>
                  <a:schemeClr val="bg1"/>
                </a:solidFill>
              </a:rPr>
              <a:t>2017</a:t>
            </a:r>
            <a:r>
              <a:rPr lang="en-US" sz="2000">
                <a:solidFill>
                  <a:schemeClr val="bg1"/>
                </a:solidFill>
              </a:rPr>
              <a:t>: Volkswagen Settlement, $2.8 million</a:t>
            </a:r>
          </a:p>
          <a:p>
            <a:pPr marL="342900" indent="-342900">
              <a:buFont typeface="Arial" panose="020B0604020202020204" pitchFamily="34" charset="0"/>
              <a:buChar char="•"/>
            </a:pPr>
            <a:r>
              <a:rPr lang="en-US" sz="2000" u="sng">
                <a:solidFill>
                  <a:schemeClr val="bg1"/>
                </a:solidFill>
              </a:rPr>
              <a:t>2019</a:t>
            </a:r>
            <a:r>
              <a:rPr lang="en-US" sz="2000">
                <a:solidFill>
                  <a:schemeClr val="bg1"/>
                </a:solidFill>
              </a:rPr>
              <a:t>: ~ $1 million for 75 Level 2 + 5 DC Fast Chargers</a:t>
            </a:r>
          </a:p>
          <a:p>
            <a:pPr marL="342900" indent="-342900">
              <a:buFont typeface="Arial" panose="020B0604020202020204" pitchFamily="34" charset="0"/>
              <a:buChar char="•"/>
            </a:pPr>
            <a:r>
              <a:rPr lang="en-US" sz="2000" u="sng">
                <a:solidFill>
                  <a:schemeClr val="bg1"/>
                </a:solidFill>
              </a:rPr>
              <a:t>2020</a:t>
            </a:r>
            <a:r>
              <a:rPr lang="en-US" sz="2000">
                <a:solidFill>
                  <a:schemeClr val="bg1"/>
                </a:solidFill>
              </a:rPr>
              <a:t>: $1.7 million to Blink for  11 locations </a:t>
            </a:r>
          </a:p>
          <a:p>
            <a:pPr marL="342900" indent="-342900">
              <a:buFont typeface="Arial" panose="020B0604020202020204" pitchFamily="34" charset="0"/>
              <a:buChar char="•"/>
            </a:pPr>
            <a:r>
              <a:rPr lang="en-US" sz="2000" u="sng">
                <a:solidFill>
                  <a:schemeClr val="bg1"/>
                </a:solidFill>
              </a:rPr>
              <a:t>2021</a:t>
            </a:r>
            <a:r>
              <a:rPr lang="en-US" sz="2000">
                <a:solidFill>
                  <a:schemeClr val="bg1"/>
                </a:solidFill>
              </a:rPr>
              <a:t>: $750k in capital funds to Norwich Technologies for 6 locations</a:t>
            </a:r>
          </a:p>
          <a:p>
            <a:pPr marL="342900" indent="-342900">
              <a:buFont typeface="Arial" panose="020B0604020202020204" pitchFamily="34" charset="0"/>
              <a:buChar char="•"/>
            </a:pPr>
            <a:r>
              <a:rPr lang="en-US" sz="2000" u="sng">
                <a:solidFill>
                  <a:schemeClr val="bg1"/>
                </a:solidFill>
              </a:rPr>
              <a:t>2022</a:t>
            </a:r>
            <a:r>
              <a:rPr lang="en-US" sz="2000">
                <a:solidFill>
                  <a:schemeClr val="bg1"/>
                </a:solidFill>
              </a:rPr>
              <a:t>: $1 million to residential charging for multiunit housing</a:t>
            </a:r>
          </a:p>
          <a:p>
            <a:pPr marL="342900" indent="-342900">
              <a:buFont typeface="Arial" panose="020B0604020202020204" pitchFamily="34" charset="0"/>
              <a:buChar char="•"/>
            </a:pPr>
            <a:endParaRPr lang="en-US" sz="2000">
              <a:solidFill>
                <a:schemeClr val="bg1"/>
              </a:solidFill>
            </a:endParaRPr>
          </a:p>
        </p:txBody>
      </p:sp>
      <p:sp>
        <p:nvSpPr>
          <p:cNvPr id="4" name="Date Placeholder 3"/>
          <p:cNvSpPr>
            <a:spLocks noGrp="1"/>
          </p:cNvSpPr>
          <p:nvPr>
            <p:ph type="dt" sz="half" idx="10"/>
          </p:nvPr>
        </p:nvSpPr>
        <p:spPr/>
        <p:txBody>
          <a:bodyPr/>
          <a:lstStyle/>
          <a:p>
            <a:r>
              <a:rPr lang="en-US" sz="900"/>
              <a:t>05/18/2022</a:t>
            </a:r>
          </a:p>
        </p:txBody>
      </p:sp>
      <p:sp>
        <p:nvSpPr>
          <p:cNvPr id="9" name="Title 8">
            <a:extLst>
              <a:ext uri="{FF2B5EF4-FFF2-40B4-BE49-F238E27FC236}">
                <a16:creationId xmlns:a16="http://schemas.microsoft.com/office/drawing/2014/main" id="{8A327DCC-A398-496D-863E-DD3208D91162}"/>
              </a:ext>
            </a:extLst>
          </p:cNvPr>
          <p:cNvSpPr>
            <a:spLocks noGrp="1"/>
          </p:cNvSpPr>
          <p:nvPr>
            <p:ph type="title"/>
          </p:nvPr>
        </p:nvSpPr>
        <p:spPr>
          <a:xfrm>
            <a:off x="225468" y="349512"/>
            <a:ext cx="3579792" cy="595293"/>
          </a:xfrm>
        </p:spPr>
        <p:txBody>
          <a:bodyPr/>
          <a:lstStyle/>
          <a:p>
            <a:r>
              <a:rPr lang="en-US"/>
              <a:t>Funding Timeline</a:t>
            </a:r>
          </a:p>
        </p:txBody>
      </p:sp>
      <p:sp>
        <p:nvSpPr>
          <p:cNvPr id="15" name="Title 1">
            <a:extLst>
              <a:ext uri="{FF2B5EF4-FFF2-40B4-BE49-F238E27FC236}">
                <a16:creationId xmlns:a16="http://schemas.microsoft.com/office/drawing/2014/main" id="{211AE3A6-25AF-459B-9964-45F52DEC4BB9}"/>
              </a:ext>
            </a:extLst>
          </p:cNvPr>
          <p:cNvSpPr txBox="1">
            <a:spLocks/>
          </p:cNvSpPr>
          <p:nvPr/>
        </p:nvSpPr>
        <p:spPr>
          <a:xfrm>
            <a:off x="4939005" y="171981"/>
            <a:ext cx="6561921" cy="73868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a:solidFill>
                  <a:schemeClr val="tx1"/>
                </a:solidFill>
              </a:rPr>
              <a:t>Public EVSE Investments in Vermont</a:t>
            </a:r>
          </a:p>
        </p:txBody>
      </p:sp>
      <p:pic>
        <p:nvPicPr>
          <p:cNvPr id="8" name="Content Placeholder 7" descr="Map&#10;&#10;Description automatically generated">
            <a:extLst>
              <a:ext uri="{FF2B5EF4-FFF2-40B4-BE49-F238E27FC236}">
                <a16:creationId xmlns:a16="http://schemas.microsoft.com/office/drawing/2014/main" id="{E2E609FF-1231-4872-A263-9C0C8CDF5A3D}"/>
              </a:ext>
            </a:extLst>
          </p:cNvPr>
          <p:cNvPicPr>
            <a:picLocks noGrp="1" noChangeAspect="1"/>
          </p:cNvPicPr>
          <p:nvPr>
            <p:ph idx="1"/>
          </p:nvPr>
        </p:nvPicPr>
        <p:blipFill>
          <a:blip r:embed="rId3"/>
          <a:stretch>
            <a:fillRect/>
          </a:stretch>
        </p:blipFill>
        <p:spPr>
          <a:xfrm>
            <a:off x="5665868" y="909845"/>
            <a:ext cx="4693157" cy="5181420"/>
          </a:xfrm>
        </p:spPr>
      </p:pic>
      <p:sp>
        <p:nvSpPr>
          <p:cNvPr id="10" name="TextBox 9">
            <a:extLst>
              <a:ext uri="{FF2B5EF4-FFF2-40B4-BE49-F238E27FC236}">
                <a16:creationId xmlns:a16="http://schemas.microsoft.com/office/drawing/2014/main" id="{45CCF7E9-6ABB-4030-BD7E-FDCB714C8C73}"/>
              </a:ext>
            </a:extLst>
          </p:cNvPr>
          <p:cNvSpPr txBox="1"/>
          <p:nvPr/>
        </p:nvSpPr>
        <p:spPr>
          <a:xfrm>
            <a:off x="4800600" y="6090453"/>
            <a:ext cx="6838732" cy="369332"/>
          </a:xfrm>
          <a:prstGeom prst="rect">
            <a:avLst/>
          </a:prstGeom>
          <a:noFill/>
        </p:spPr>
        <p:txBody>
          <a:bodyPr wrap="none" rtlCol="0">
            <a:spAutoFit/>
          </a:bodyPr>
          <a:lstStyle/>
          <a:p>
            <a:r>
              <a:rPr lang="en-US"/>
              <a:t>Department of Housing and Community Development: </a:t>
            </a:r>
            <a:r>
              <a:rPr lang="en-US">
                <a:hlinkClick r:id="rId4"/>
              </a:rPr>
              <a:t>Interactive map</a:t>
            </a:r>
            <a:endParaRPr lang="en-US"/>
          </a:p>
        </p:txBody>
      </p:sp>
      <p:sp>
        <p:nvSpPr>
          <p:cNvPr id="11" name="Footer Placeholder 4">
            <a:extLst>
              <a:ext uri="{FF2B5EF4-FFF2-40B4-BE49-F238E27FC236}">
                <a16:creationId xmlns:a16="http://schemas.microsoft.com/office/drawing/2014/main" id="{97CF9FD2-45C7-4776-B0BA-007D5506716C}"/>
              </a:ext>
            </a:extLst>
          </p:cNvPr>
          <p:cNvSpPr>
            <a:spLocks noGrp="1"/>
          </p:cNvSpPr>
          <p:nvPr>
            <p:ph type="ftr" sz="quarter" idx="11"/>
          </p:nvPr>
        </p:nvSpPr>
        <p:spPr>
          <a:xfrm>
            <a:off x="4800600" y="6459538"/>
            <a:ext cx="4648200" cy="365125"/>
          </a:xfrm>
        </p:spPr>
        <p:txBody>
          <a:bodyPr/>
          <a:lstStyle/>
          <a:p>
            <a:r>
              <a:rPr lang="en-US"/>
              <a:t>Vermont Electric Vehicle  &amp; Infrastructure </a:t>
            </a:r>
            <a:r>
              <a:rPr lang="en-US" err="1"/>
              <a:t>PRograms</a:t>
            </a:r>
            <a:endParaRPr lang="en-US"/>
          </a:p>
        </p:txBody>
      </p:sp>
    </p:spTree>
    <p:extLst>
      <p:ext uri="{BB962C8B-B14F-4D97-AF65-F5344CB8AC3E}">
        <p14:creationId xmlns:p14="http://schemas.microsoft.com/office/powerpoint/2010/main" val="634440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250521" y="1891146"/>
            <a:ext cx="3544865" cy="4259134"/>
          </a:xfrm>
        </p:spPr>
        <p:txBody>
          <a:bodyPr>
            <a:noAutofit/>
          </a:bodyPr>
          <a:lstStyle/>
          <a:p>
            <a:pPr marL="342900" indent="-342900">
              <a:buFont typeface="Arial" panose="020B0604020202020204" pitchFamily="34" charset="0"/>
              <a:buChar char="•"/>
            </a:pPr>
            <a:r>
              <a:rPr lang="en-US" sz="2200" b="1"/>
              <a:t>13</a:t>
            </a:r>
            <a:r>
              <a:rPr lang="en-US" sz="2200"/>
              <a:t> awards in</a:t>
            </a:r>
            <a:r>
              <a:rPr lang="en-US" sz="2200" b="1"/>
              <a:t> 37 </a:t>
            </a:r>
            <a:r>
              <a:rPr lang="en-US" sz="2200"/>
              <a:t>locations</a:t>
            </a:r>
          </a:p>
          <a:p>
            <a:pPr marL="342900" indent="-342900">
              <a:buFont typeface="Arial" panose="020B0604020202020204" pitchFamily="34" charset="0"/>
              <a:buChar char="•"/>
            </a:pPr>
            <a:r>
              <a:rPr lang="en-US" sz="2200" b="1"/>
              <a:t>84</a:t>
            </a:r>
            <a:r>
              <a:rPr lang="en-US" sz="2200"/>
              <a:t> Level 2 charging ports</a:t>
            </a:r>
          </a:p>
          <a:p>
            <a:pPr marL="342900" indent="-342900">
              <a:buFont typeface="Arial" panose="020B0604020202020204" pitchFamily="34" charset="0"/>
              <a:buChar char="•"/>
            </a:pPr>
            <a:r>
              <a:rPr lang="en-US" sz="2200"/>
              <a:t>Projects to provide access to </a:t>
            </a:r>
            <a:r>
              <a:rPr lang="en-US" sz="2200" b="1"/>
              <a:t>6,230</a:t>
            </a:r>
            <a:r>
              <a:rPr lang="en-US" sz="2200"/>
              <a:t> affordable housing units in Bennington, Caledonia, Chittenden, Franklin, Grand Isle, Orleans, Washington and Windsor Counties</a:t>
            </a:r>
          </a:p>
        </p:txBody>
      </p:sp>
      <p:sp>
        <p:nvSpPr>
          <p:cNvPr id="4" name="Date Placeholder 3"/>
          <p:cNvSpPr>
            <a:spLocks noGrp="1"/>
          </p:cNvSpPr>
          <p:nvPr>
            <p:ph type="dt" sz="half" idx="10"/>
          </p:nvPr>
        </p:nvSpPr>
        <p:spPr/>
        <p:txBody>
          <a:bodyPr/>
          <a:lstStyle/>
          <a:p>
            <a:r>
              <a:rPr lang="en-US"/>
              <a:t>05/18/2022</a:t>
            </a:r>
          </a:p>
        </p:txBody>
      </p:sp>
      <p:sp>
        <p:nvSpPr>
          <p:cNvPr id="5" name="Footer Placeholder 4"/>
          <p:cNvSpPr>
            <a:spLocks noGrp="1"/>
          </p:cNvSpPr>
          <p:nvPr>
            <p:ph type="ftr" sz="quarter" idx="11"/>
          </p:nvPr>
        </p:nvSpPr>
        <p:spPr/>
        <p:txBody>
          <a:bodyPr/>
          <a:lstStyle/>
          <a:p>
            <a:r>
              <a:rPr lang="en-US"/>
              <a:t>Vermont Electric Vehicle  &amp; Infrastructure </a:t>
            </a:r>
            <a:r>
              <a:rPr lang="en-US" err="1"/>
              <a:t>PRograms</a:t>
            </a:r>
            <a:endParaRPr lang="en-US"/>
          </a:p>
        </p:txBody>
      </p:sp>
      <p:sp>
        <p:nvSpPr>
          <p:cNvPr id="9" name="Title 8">
            <a:extLst>
              <a:ext uri="{FF2B5EF4-FFF2-40B4-BE49-F238E27FC236}">
                <a16:creationId xmlns:a16="http://schemas.microsoft.com/office/drawing/2014/main" id="{8A327DCC-A398-496D-863E-DD3208D91162}"/>
              </a:ext>
            </a:extLst>
          </p:cNvPr>
          <p:cNvSpPr>
            <a:spLocks noGrp="1"/>
          </p:cNvSpPr>
          <p:nvPr>
            <p:ph type="title"/>
          </p:nvPr>
        </p:nvSpPr>
        <p:spPr>
          <a:xfrm>
            <a:off x="150272" y="235424"/>
            <a:ext cx="3792039" cy="1378528"/>
          </a:xfrm>
        </p:spPr>
        <p:txBody>
          <a:bodyPr>
            <a:normAutofit/>
          </a:bodyPr>
          <a:lstStyle/>
          <a:p>
            <a:r>
              <a:rPr lang="en-US"/>
              <a:t>Awards Summary</a:t>
            </a:r>
            <a:br>
              <a:rPr lang="en-US"/>
            </a:br>
            <a:endParaRPr lang="en-US"/>
          </a:p>
        </p:txBody>
      </p:sp>
      <p:sp>
        <p:nvSpPr>
          <p:cNvPr id="15" name="Title 1">
            <a:extLst>
              <a:ext uri="{FF2B5EF4-FFF2-40B4-BE49-F238E27FC236}">
                <a16:creationId xmlns:a16="http://schemas.microsoft.com/office/drawing/2014/main" id="{211AE3A6-25AF-459B-9964-45F52DEC4BB9}"/>
              </a:ext>
            </a:extLst>
          </p:cNvPr>
          <p:cNvSpPr txBox="1">
            <a:spLocks/>
          </p:cNvSpPr>
          <p:nvPr/>
        </p:nvSpPr>
        <p:spPr>
          <a:xfrm>
            <a:off x="4053840" y="167966"/>
            <a:ext cx="7987887" cy="74833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4000">
                <a:solidFill>
                  <a:schemeClr val="tx1"/>
                </a:solidFill>
              </a:rPr>
              <a:t>  EVSE for Multiunit Dwellings Program</a:t>
            </a:r>
          </a:p>
        </p:txBody>
      </p:sp>
      <p:sp>
        <p:nvSpPr>
          <p:cNvPr id="6" name="Content Placeholder 5">
            <a:extLst>
              <a:ext uri="{FF2B5EF4-FFF2-40B4-BE49-F238E27FC236}">
                <a16:creationId xmlns:a16="http://schemas.microsoft.com/office/drawing/2014/main" id="{993BDE98-A864-4C57-BBE9-5FCC7B0D7A24}"/>
              </a:ext>
            </a:extLst>
          </p:cNvPr>
          <p:cNvSpPr>
            <a:spLocks noGrp="1"/>
          </p:cNvSpPr>
          <p:nvPr>
            <p:ph idx="1"/>
          </p:nvPr>
        </p:nvSpPr>
        <p:spPr>
          <a:xfrm>
            <a:off x="4694274" y="955964"/>
            <a:ext cx="6492240" cy="5503819"/>
          </a:xfrm>
        </p:spPr>
        <p:txBody>
          <a:bodyPr>
            <a:normAutofit/>
          </a:bodyPr>
          <a:lstStyle/>
          <a:p>
            <a:pPr marL="0" indent="0">
              <a:buNone/>
            </a:pPr>
            <a:endParaRPr lang="en-US"/>
          </a:p>
          <a:p>
            <a:endParaRPr lang="en-US"/>
          </a:p>
          <a:p>
            <a:endParaRPr lang="en-US"/>
          </a:p>
          <a:p>
            <a:endParaRPr lang="en-US"/>
          </a:p>
          <a:p>
            <a:endParaRPr lang="en-US"/>
          </a:p>
          <a:p>
            <a:endParaRPr lang="en-US"/>
          </a:p>
          <a:p>
            <a:endParaRPr lang="en-US"/>
          </a:p>
        </p:txBody>
      </p:sp>
      <p:pic>
        <p:nvPicPr>
          <p:cNvPr id="14" name="Picture 7">
            <a:extLst>
              <a:ext uri="{FF2B5EF4-FFF2-40B4-BE49-F238E27FC236}">
                <a16:creationId xmlns:a16="http://schemas.microsoft.com/office/drawing/2014/main" id="{E8F8592C-9107-440F-97E8-E95B4D31A0D0}"/>
              </a:ext>
            </a:extLst>
          </p:cNvPr>
          <p:cNvPicPr>
            <a:picLocks noChangeAspect="1"/>
          </p:cNvPicPr>
          <p:nvPr/>
        </p:nvPicPr>
        <p:blipFill rotWithShape="1">
          <a:blip r:embed="rId4"/>
          <a:srcRect l="2217" t="14563" r="860"/>
          <a:stretch/>
        </p:blipFill>
        <p:spPr>
          <a:xfrm>
            <a:off x="4825890" y="2468778"/>
            <a:ext cx="6655019" cy="3829452"/>
          </a:xfrm>
          <a:prstGeom prst="rect">
            <a:avLst/>
          </a:prstGeom>
        </p:spPr>
      </p:pic>
      <p:sp>
        <p:nvSpPr>
          <p:cNvPr id="16" name="TextBox 15">
            <a:extLst>
              <a:ext uri="{FF2B5EF4-FFF2-40B4-BE49-F238E27FC236}">
                <a16:creationId xmlns:a16="http://schemas.microsoft.com/office/drawing/2014/main" id="{E5CE5D19-2183-411A-8132-ECE3A264210E}"/>
              </a:ext>
            </a:extLst>
          </p:cNvPr>
          <p:cNvSpPr txBox="1"/>
          <p:nvPr/>
        </p:nvSpPr>
        <p:spPr>
          <a:xfrm>
            <a:off x="4531360" y="1106896"/>
            <a:ext cx="7244080" cy="1200329"/>
          </a:xfrm>
          <a:prstGeom prst="rect">
            <a:avLst/>
          </a:prstGeom>
          <a:noFill/>
        </p:spPr>
        <p:txBody>
          <a:bodyPr wrap="square">
            <a:spAutoFit/>
          </a:bodyPr>
          <a:lstStyle/>
          <a:p>
            <a:pPr algn="ctr"/>
            <a:endParaRPr lang="en-US" b="1"/>
          </a:p>
          <a:p>
            <a:pPr algn="ctr"/>
            <a:r>
              <a:rPr lang="en-US"/>
              <a:t>Department of Housing and Community Development launched grant program in January 2022 for non-profit affordable housing developments of ten (10) units or more</a:t>
            </a:r>
          </a:p>
        </p:txBody>
      </p:sp>
    </p:spTree>
    <p:extLst>
      <p:ext uri="{BB962C8B-B14F-4D97-AF65-F5344CB8AC3E}">
        <p14:creationId xmlns:p14="http://schemas.microsoft.com/office/powerpoint/2010/main" val="1618746634"/>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p:cNvSpPr txBox="1">
            <a:spLocks/>
          </p:cNvSpPr>
          <p:nvPr/>
        </p:nvSpPr>
        <p:spPr>
          <a:xfrm>
            <a:off x="3805568" y="3793181"/>
            <a:ext cx="4548462" cy="1998162"/>
          </a:xfrm>
          <a:prstGeom prst="rect">
            <a:avLst/>
          </a:prstGeom>
        </p:spPr>
        <p:txBody>
          <a:bodyPr vert="horz" lIns="91440" tIns="45720" rIns="91440" bIns="45720" numCol="1" rtlCol="0" anchor="t">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indent="0" fontAlgn="auto">
              <a:spcAft>
                <a:spcPts val="0"/>
              </a:spcAft>
              <a:buNone/>
              <a:defRPr/>
            </a:pPr>
            <a:r>
              <a:rPr lang="en-US" sz="2800" b="1">
                <a:latin typeface="Calibri" panose="020F0502020204030204"/>
              </a:rPr>
              <a:t>         </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1"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1" u="none" strike="noStrike" kern="1200" cap="none" spc="0" normalizeH="0" baseline="0" noProof="0">
              <a:ln>
                <a:noFill/>
              </a:ln>
              <a:solidFill>
                <a:prstClr val="black"/>
              </a:solidFill>
              <a:effectLst/>
              <a:uLnTx/>
              <a:uFillTx/>
              <a:latin typeface="Calibri" panose="020F0502020204030204"/>
              <a:ea typeface="+mn-ea"/>
              <a:cs typeface="Arial"/>
            </a:endParaRPr>
          </a:p>
        </p:txBody>
      </p:sp>
      <p:pic>
        <p:nvPicPr>
          <p:cNvPr id="11" name="Picture 14" descr="Shape, rectangle&#10;&#10;Description automatically generated">
            <a:extLst>
              <a:ext uri="{FF2B5EF4-FFF2-40B4-BE49-F238E27FC236}">
                <a16:creationId xmlns:a16="http://schemas.microsoft.com/office/drawing/2014/main" id="{F5BB5ECC-4D1F-4EDD-B11E-78831D8DA680}"/>
              </a:ext>
            </a:extLst>
          </p:cNvPr>
          <p:cNvPicPr>
            <a:picLocks noChangeAspect="1"/>
          </p:cNvPicPr>
          <p:nvPr/>
        </p:nvPicPr>
        <p:blipFill>
          <a:blip r:embed="rId3"/>
          <a:stretch>
            <a:fillRect/>
          </a:stretch>
        </p:blipFill>
        <p:spPr>
          <a:xfrm>
            <a:off x="-5751" y="6422350"/>
            <a:ext cx="12203502" cy="439978"/>
          </a:xfrm>
          <a:prstGeom prst="rect">
            <a:avLst/>
          </a:prstGeom>
        </p:spPr>
      </p:pic>
      <p:sp>
        <p:nvSpPr>
          <p:cNvPr id="13" name="Title 1">
            <a:extLst>
              <a:ext uri="{FF2B5EF4-FFF2-40B4-BE49-F238E27FC236}">
                <a16:creationId xmlns:a16="http://schemas.microsoft.com/office/drawing/2014/main" id="{D97D0D02-E416-F999-5143-9CC13D76D9A3}"/>
              </a:ext>
            </a:extLst>
          </p:cNvPr>
          <p:cNvSpPr txBox="1">
            <a:spLocks/>
          </p:cNvSpPr>
          <p:nvPr/>
        </p:nvSpPr>
        <p:spPr>
          <a:xfrm>
            <a:off x="1588168" y="309933"/>
            <a:ext cx="8571832" cy="931726"/>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br>
              <a:rPr lang="en-US" sz="3100" b="1">
                <a:latin typeface="Calibri" panose="020F0502020204030204" pitchFamily="34" charset="0"/>
                <a:ea typeface="MS Gothic" panose="020B0609070205080204" pitchFamily="49" charset="-128"/>
                <a:cs typeface="Calibri" panose="020F0502020204030204" pitchFamily="34" charset="0"/>
              </a:rPr>
            </a:br>
            <a:r>
              <a:rPr lang="en-US" sz="5300" b="1">
                <a:solidFill>
                  <a:schemeClr val="accent1">
                    <a:lumMod val="75000"/>
                  </a:schemeClr>
                </a:solidFill>
                <a:latin typeface="Calibri"/>
                <a:ea typeface="MS Gothic"/>
                <a:cs typeface="Calibri"/>
              </a:rPr>
              <a:t>Agenda</a:t>
            </a:r>
            <a:endParaRPr lang="en-US" sz="5300" b="1">
              <a:solidFill>
                <a:schemeClr val="accent1">
                  <a:lumMod val="75000"/>
                </a:schemeClr>
              </a:solidFill>
              <a:latin typeface="Calibri" panose="020F0502020204030204" pitchFamily="34" charset="0"/>
              <a:ea typeface="MS Gothic" panose="020B0609070205080204" pitchFamily="49" charset="-128"/>
              <a:cs typeface="Calibri" panose="020F0502020204030204" pitchFamily="34" charset="0"/>
            </a:endParaRPr>
          </a:p>
        </p:txBody>
      </p:sp>
      <p:sp>
        <p:nvSpPr>
          <p:cNvPr id="16" name="Text Placeholder 3">
            <a:extLst>
              <a:ext uri="{FF2B5EF4-FFF2-40B4-BE49-F238E27FC236}">
                <a16:creationId xmlns:a16="http://schemas.microsoft.com/office/drawing/2014/main" id="{55F5F57F-3951-BFFC-0BE8-B0F62166D64B}"/>
              </a:ext>
            </a:extLst>
          </p:cNvPr>
          <p:cNvSpPr txBox="1">
            <a:spLocks/>
          </p:cNvSpPr>
          <p:nvPr/>
        </p:nvSpPr>
        <p:spPr>
          <a:xfrm>
            <a:off x="1131747" y="1638157"/>
            <a:ext cx="10520675" cy="4626719"/>
          </a:xfrm>
          <a:prstGeom prst="rect">
            <a:avLst/>
          </a:prstGeom>
        </p:spPr>
        <p:txBody>
          <a:bodyPr vert="horz" lIns="91440" tIns="45720" rIns="91440" bIns="45720" numCol="1"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sz="2800" b="1" i="1">
              <a:solidFill>
                <a:schemeClr val="accent1">
                  <a:lumMod val="50000"/>
                </a:schemeClr>
              </a:solidFill>
              <a:latin typeface="Calibri"/>
              <a:cs typeface="Calibri"/>
            </a:endParaRPr>
          </a:p>
          <a:p>
            <a:pPr marL="0">
              <a:spcBef>
                <a:spcPts val="0"/>
              </a:spcBef>
              <a:spcAft>
                <a:spcPts val="0"/>
              </a:spcAft>
            </a:pPr>
            <a:r>
              <a:rPr lang="en-US" sz="2800">
                <a:latin typeface="Calibri" panose="020F0502020204030204" pitchFamily="34" charset="0"/>
                <a:ea typeface="Calibri" panose="020F0502020204030204" pitchFamily="34" charset="0"/>
              </a:rPr>
              <a:t>1:00 – Welcome and Introductions </a:t>
            </a:r>
          </a:p>
          <a:p>
            <a:pPr marL="0">
              <a:spcBef>
                <a:spcPts val="0"/>
              </a:spcBef>
              <a:spcAft>
                <a:spcPts val="0"/>
              </a:spcAft>
            </a:pPr>
            <a:r>
              <a:rPr lang="en-US" sz="2800">
                <a:latin typeface="Calibri" panose="020F0502020204030204" pitchFamily="34" charset="0"/>
                <a:ea typeface="Calibri" panose="020F0502020204030204" pitchFamily="34" charset="0"/>
              </a:rPr>
              <a:t>1:05 – Charging infrastructure overview </a:t>
            </a:r>
          </a:p>
          <a:p>
            <a:pPr marL="0">
              <a:spcBef>
                <a:spcPts val="0"/>
              </a:spcBef>
              <a:spcAft>
                <a:spcPts val="0"/>
              </a:spcAft>
            </a:pPr>
            <a:r>
              <a:rPr lang="en-US" sz="2800">
                <a:latin typeface="Calibri" panose="020F0502020204030204" pitchFamily="34" charset="0"/>
                <a:ea typeface="Calibri" panose="020F0502020204030204" pitchFamily="34" charset="0"/>
              </a:rPr>
              <a:t>1:15 – Vermont charging investments to-date </a:t>
            </a:r>
          </a:p>
          <a:p>
            <a:pPr marL="0">
              <a:spcBef>
                <a:spcPts val="0"/>
              </a:spcBef>
              <a:spcAft>
                <a:spcPts val="0"/>
              </a:spcAft>
            </a:pPr>
            <a:r>
              <a:rPr lang="en-US" sz="2800">
                <a:latin typeface="Calibri" panose="020F0502020204030204" pitchFamily="34" charset="0"/>
                <a:ea typeface="Calibri" panose="020F0502020204030204" pitchFamily="34" charset="0"/>
              </a:rPr>
              <a:t>1:30 – Federal and State goals for EV charging </a:t>
            </a:r>
          </a:p>
          <a:p>
            <a:pPr marL="0">
              <a:spcBef>
                <a:spcPts val="0"/>
              </a:spcBef>
              <a:spcAft>
                <a:spcPts val="0"/>
              </a:spcAft>
            </a:pPr>
            <a:r>
              <a:rPr lang="en-US" sz="2800">
                <a:latin typeface="Calibri" panose="020F0502020204030204" pitchFamily="34" charset="0"/>
                <a:ea typeface="Calibri" panose="020F0502020204030204" pitchFamily="34" charset="0"/>
              </a:rPr>
              <a:t>1:40 – Vermont EV charging plan development </a:t>
            </a:r>
          </a:p>
          <a:p>
            <a:pPr marL="0">
              <a:spcBef>
                <a:spcPts val="0"/>
              </a:spcBef>
              <a:spcAft>
                <a:spcPts val="0"/>
              </a:spcAft>
            </a:pPr>
            <a:r>
              <a:rPr lang="en-US" sz="2800">
                <a:latin typeface="Calibri" panose="020F0502020204030204" pitchFamily="34" charset="0"/>
                <a:ea typeface="Calibri" panose="020F0502020204030204" pitchFamily="34" charset="0"/>
              </a:rPr>
              <a:t>1:55 – break</a:t>
            </a:r>
          </a:p>
          <a:p>
            <a:pPr marL="0">
              <a:spcBef>
                <a:spcPts val="0"/>
              </a:spcBef>
              <a:spcAft>
                <a:spcPts val="0"/>
              </a:spcAft>
            </a:pPr>
            <a:r>
              <a:rPr lang="en-US" sz="2800">
                <a:latin typeface="Calibri" panose="020F0502020204030204" pitchFamily="34" charset="0"/>
                <a:ea typeface="Calibri" panose="020F0502020204030204" pitchFamily="34" charset="0"/>
              </a:rPr>
              <a:t>2:00 – break-out rooms to discuss feedback</a:t>
            </a:r>
          </a:p>
          <a:p>
            <a:pPr marL="0">
              <a:spcBef>
                <a:spcPts val="0"/>
              </a:spcBef>
              <a:spcAft>
                <a:spcPts val="0"/>
              </a:spcAft>
            </a:pPr>
            <a:r>
              <a:rPr lang="en-US" sz="2800">
                <a:latin typeface="Calibri" panose="020F0502020204030204" pitchFamily="34" charset="0"/>
                <a:ea typeface="Calibri" panose="020F0502020204030204" pitchFamily="34" charset="0"/>
              </a:rPr>
              <a:t>2:20 – break-out reports</a:t>
            </a:r>
          </a:p>
          <a:p>
            <a:pPr marL="0">
              <a:spcBef>
                <a:spcPts val="0"/>
              </a:spcBef>
              <a:spcAft>
                <a:spcPts val="0"/>
              </a:spcAft>
            </a:pPr>
            <a:r>
              <a:rPr lang="en-US" sz="2800">
                <a:latin typeface="Calibri" panose="020F0502020204030204" pitchFamily="34" charset="0"/>
                <a:ea typeface="Calibri" panose="020F0502020204030204" pitchFamily="34" charset="0"/>
              </a:rPr>
              <a:t>2:30 – open discussion / Q&amp;A</a:t>
            </a:r>
          </a:p>
          <a:p>
            <a:pPr marL="0" indent="0">
              <a:buFont typeface="Calibri" panose="020F0502020204030204" pitchFamily="34" charset="0"/>
              <a:buNone/>
            </a:pPr>
            <a:endParaRPr lang="en-US" i="1">
              <a:solidFill>
                <a:schemeClr val="accent1">
                  <a:lumMod val="50000"/>
                </a:schemeClr>
              </a:solidFill>
              <a:latin typeface="Calibri"/>
              <a:cs typeface="Calibri"/>
            </a:endParaRPr>
          </a:p>
          <a:p>
            <a:pPr marL="0" indent="0">
              <a:buFont typeface="Calibri" panose="020F0502020204030204" pitchFamily="34" charset="0"/>
              <a:buNone/>
            </a:pPr>
            <a:endParaRPr lang="en-US" i="1">
              <a:solidFill>
                <a:schemeClr val="accent1">
                  <a:lumMod val="50000"/>
                </a:schemeClr>
              </a:solidFill>
              <a:latin typeface="Calibri"/>
              <a:cs typeface="Calibri"/>
            </a:endParaRPr>
          </a:p>
          <a:p>
            <a:pPr marL="0" indent="0">
              <a:buFont typeface="Calibri" panose="020F0502020204030204" pitchFamily="34" charset="0"/>
              <a:buNone/>
            </a:pPr>
            <a:endParaRPr lang="en-US" sz="2800" b="1" i="1">
              <a:solidFill>
                <a:schemeClr val="accent1">
                  <a:lumMod val="50000"/>
                </a:schemeClr>
              </a:solidFill>
              <a:latin typeface="Calibri"/>
              <a:cs typeface="Calibri"/>
            </a:endParaRPr>
          </a:p>
          <a:p>
            <a:pPr marL="0" indent="0">
              <a:buFont typeface="Calibri" panose="020F0502020204030204" pitchFamily="34" charset="0"/>
              <a:buNone/>
            </a:pPr>
            <a:endParaRPr lang="en-US" i="1">
              <a:solidFill>
                <a:schemeClr val="accent1">
                  <a:lumMod val="50000"/>
                </a:schemeClr>
              </a:solidFill>
              <a:latin typeface="Calibri"/>
              <a:cs typeface="Calibri"/>
            </a:endParaRPr>
          </a:p>
          <a:p>
            <a:pPr marL="0" indent="0">
              <a:buFont typeface="Calibri" panose="020F0502020204030204" pitchFamily="34" charset="0"/>
              <a:buNone/>
            </a:pPr>
            <a:endParaRPr lang="en-US" sz="2800" b="1" i="1">
              <a:solidFill>
                <a:schemeClr val="accent1">
                  <a:lumMod val="50000"/>
                </a:schemeClr>
              </a:solidFill>
              <a:latin typeface="Calibri"/>
              <a:cs typeface="Calibri"/>
            </a:endParaRPr>
          </a:p>
          <a:p>
            <a:pPr marL="0" indent="0">
              <a:buFont typeface="Calibri" panose="020F0502020204030204" pitchFamily="34" charset="0"/>
              <a:buNone/>
            </a:pPr>
            <a:endParaRPr lang="en-US">
              <a:solidFill>
                <a:schemeClr val="accent1">
                  <a:lumMod val="50000"/>
                </a:schemeClr>
              </a:solidFill>
              <a:latin typeface="Calibri"/>
              <a:cs typeface="Arial"/>
            </a:endParaRPr>
          </a:p>
          <a:p>
            <a:pPr marL="0" indent="0" algn="r">
              <a:buFont typeface="Calibri" panose="020F0502020204030204" pitchFamily="34" charset="0"/>
              <a:buNone/>
            </a:pPr>
            <a:endParaRPr lang="en-US" sz="2800" b="1" i="1">
              <a:solidFill>
                <a:schemeClr val="accent1">
                  <a:lumMod val="50000"/>
                </a:schemeClr>
              </a:solidFill>
              <a:latin typeface="Calibri"/>
              <a:cs typeface="Calibri"/>
            </a:endParaRPr>
          </a:p>
        </p:txBody>
      </p:sp>
    </p:spTree>
    <p:extLst>
      <p:ext uri="{BB962C8B-B14F-4D97-AF65-F5344CB8AC3E}">
        <p14:creationId xmlns:p14="http://schemas.microsoft.com/office/powerpoint/2010/main" val="3932134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250521" y="1891146"/>
            <a:ext cx="3544865" cy="4259134"/>
          </a:xfrm>
        </p:spPr>
        <p:txBody>
          <a:bodyPr>
            <a:noAutofit/>
          </a:bodyPr>
          <a:lstStyle/>
          <a:p>
            <a:r>
              <a:rPr lang="en-US" sz="2400"/>
              <a:t>$16.25 million:</a:t>
            </a:r>
          </a:p>
          <a:p>
            <a:pPr algn="ctr"/>
            <a:endParaRPr lang="en-US" sz="2400"/>
          </a:p>
          <a:p>
            <a:r>
              <a:rPr lang="en-US" sz="2000" b="1"/>
              <a:t>$6.25 million </a:t>
            </a:r>
            <a:r>
              <a:rPr lang="en-US" sz="2000"/>
              <a:t>for fast charging along highway corridors</a:t>
            </a:r>
          </a:p>
          <a:p>
            <a:endParaRPr lang="en-US" sz="2000"/>
          </a:p>
          <a:p>
            <a:r>
              <a:rPr lang="en-US" sz="2000" b="1"/>
              <a:t>$10 million </a:t>
            </a:r>
            <a:r>
              <a:rPr lang="en-US" sz="2000"/>
              <a:t>for community charging</a:t>
            </a:r>
          </a:p>
        </p:txBody>
      </p:sp>
      <p:sp>
        <p:nvSpPr>
          <p:cNvPr id="4" name="Date Placeholder 3"/>
          <p:cNvSpPr>
            <a:spLocks noGrp="1"/>
          </p:cNvSpPr>
          <p:nvPr>
            <p:ph type="dt" sz="half" idx="10"/>
          </p:nvPr>
        </p:nvSpPr>
        <p:spPr/>
        <p:txBody>
          <a:bodyPr/>
          <a:lstStyle/>
          <a:p>
            <a:r>
              <a:rPr lang="en-US" sz="900"/>
              <a:t>05/18/2022</a:t>
            </a:r>
          </a:p>
        </p:txBody>
      </p:sp>
      <p:sp>
        <p:nvSpPr>
          <p:cNvPr id="9" name="Title 8">
            <a:extLst>
              <a:ext uri="{FF2B5EF4-FFF2-40B4-BE49-F238E27FC236}">
                <a16:creationId xmlns:a16="http://schemas.microsoft.com/office/drawing/2014/main" id="{8A327DCC-A398-496D-863E-DD3208D91162}"/>
              </a:ext>
            </a:extLst>
          </p:cNvPr>
          <p:cNvSpPr>
            <a:spLocks noGrp="1"/>
          </p:cNvSpPr>
          <p:nvPr>
            <p:ph type="title"/>
          </p:nvPr>
        </p:nvSpPr>
        <p:spPr>
          <a:xfrm>
            <a:off x="126933" y="707720"/>
            <a:ext cx="3792039" cy="1378528"/>
          </a:xfrm>
        </p:spPr>
        <p:txBody>
          <a:bodyPr>
            <a:normAutofit/>
          </a:bodyPr>
          <a:lstStyle/>
          <a:p>
            <a:r>
              <a:rPr lang="en-US"/>
              <a:t>FY23 Budget</a:t>
            </a:r>
            <a:br>
              <a:rPr lang="en-US"/>
            </a:br>
            <a:endParaRPr lang="en-US"/>
          </a:p>
        </p:txBody>
      </p:sp>
      <p:sp>
        <p:nvSpPr>
          <p:cNvPr id="15" name="Title 1">
            <a:extLst>
              <a:ext uri="{FF2B5EF4-FFF2-40B4-BE49-F238E27FC236}">
                <a16:creationId xmlns:a16="http://schemas.microsoft.com/office/drawing/2014/main" id="{211AE3A6-25AF-459B-9964-45F52DEC4BB9}"/>
              </a:ext>
            </a:extLst>
          </p:cNvPr>
          <p:cNvSpPr txBox="1">
            <a:spLocks/>
          </p:cNvSpPr>
          <p:nvPr/>
        </p:nvSpPr>
        <p:spPr>
          <a:xfrm>
            <a:off x="4402667" y="120349"/>
            <a:ext cx="7563555" cy="73868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4000">
                <a:solidFill>
                  <a:schemeClr val="tx1"/>
                </a:solidFill>
              </a:rPr>
              <a:t>Continued State Investment in EVSE </a:t>
            </a:r>
          </a:p>
        </p:txBody>
      </p:sp>
      <p:sp>
        <p:nvSpPr>
          <p:cNvPr id="3" name="Content Placeholder 2">
            <a:extLst>
              <a:ext uri="{FF2B5EF4-FFF2-40B4-BE49-F238E27FC236}">
                <a16:creationId xmlns:a16="http://schemas.microsoft.com/office/drawing/2014/main" id="{07284948-7B3D-44E0-8C57-B744ADF7AEC1}"/>
              </a:ext>
            </a:extLst>
          </p:cNvPr>
          <p:cNvSpPr>
            <a:spLocks noGrp="1"/>
          </p:cNvSpPr>
          <p:nvPr>
            <p:ph idx="1"/>
          </p:nvPr>
        </p:nvSpPr>
        <p:spPr>
          <a:xfrm>
            <a:off x="4800600" y="731519"/>
            <a:ext cx="6492240" cy="5728265"/>
          </a:xfrm>
        </p:spPr>
        <p:txBody>
          <a:bodyPr>
            <a:normAutofit fontScale="92500" lnSpcReduction="10000"/>
          </a:bodyPr>
          <a:lstStyle/>
          <a:p>
            <a:pPr marL="0" indent="0">
              <a:buNone/>
            </a:pPr>
            <a:endParaRPr lang="en-US" sz="1800" b="0" i="0" u="none" strike="noStrike" baseline="0">
              <a:solidFill>
                <a:srgbClr val="000000"/>
              </a:solidFill>
            </a:endParaRPr>
          </a:p>
          <a:p>
            <a:pPr>
              <a:buFont typeface="Arial" panose="020B0604020202020204" pitchFamily="34" charset="0"/>
              <a:buChar char="•"/>
            </a:pPr>
            <a:r>
              <a:rPr lang="en-US" sz="1800">
                <a:solidFill>
                  <a:srgbClr val="000000"/>
                </a:solidFill>
              </a:rPr>
              <a:t> </a:t>
            </a:r>
            <a:r>
              <a:rPr lang="en-US" sz="1800" b="1" i="0" u="none" strike="noStrike" baseline="0">
                <a:solidFill>
                  <a:srgbClr val="000000"/>
                </a:solidFill>
              </a:rPr>
              <a:t>State </a:t>
            </a:r>
            <a:r>
              <a:rPr lang="en-US" sz="1800" b="1">
                <a:solidFill>
                  <a:srgbClr val="000000"/>
                </a:solidFill>
              </a:rPr>
              <a:t>EVSE Goals</a:t>
            </a:r>
          </a:p>
          <a:p>
            <a:pPr marL="0" indent="0">
              <a:buNone/>
            </a:pPr>
            <a:r>
              <a:rPr lang="en-US" sz="1800">
                <a:solidFill>
                  <a:srgbClr val="000000"/>
                </a:solidFill>
              </a:rPr>
              <a:t>Updated to reflect more aggressive buildout, with a DCFC within 1 mile of every interstate exit, and within 25 miles of the next DCFC on the state highway network</a:t>
            </a:r>
          </a:p>
          <a:p>
            <a:pPr marL="0" indent="0">
              <a:buNone/>
            </a:pPr>
            <a:endParaRPr lang="en-US" sz="1800" i="0" u="none" strike="noStrike" baseline="0">
              <a:solidFill>
                <a:srgbClr val="000000"/>
              </a:solidFill>
            </a:endParaRPr>
          </a:p>
          <a:p>
            <a:pPr>
              <a:buFont typeface="Arial" panose="020B0604020202020204" pitchFamily="34" charset="0"/>
              <a:buChar char="•"/>
            </a:pPr>
            <a:r>
              <a:rPr lang="en-US" sz="1800" b="1" i="0" u="none" strike="noStrike" baseline="0">
                <a:solidFill>
                  <a:srgbClr val="000000"/>
                </a:solidFill>
              </a:rPr>
              <a:t>EV Charging Infrastructure – Highway Network: $2 million</a:t>
            </a:r>
          </a:p>
          <a:p>
            <a:pPr marL="0" indent="0">
              <a:buNone/>
            </a:pPr>
            <a:r>
              <a:rPr lang="en-US" sz="1800" b="0" i="0" u="none" strike="noStrike" baseline="0">
                <a:solidFill>
                  <a:srgbClr val="000000"/>
                </a:solidFill>
              </a:rPr>
              <a:t>Supports the continued buildout of public charging infrastructure by providing </a:t>
            </a:r>
            <a:r>
              <a:rPr lang="en-US" sz="1800" b="1" i="0" u="none" strike="noStrike" baseline="0">
                <a:solidFill>
                  <a:srgbClr val="000000"/>
                </a:solidFill>
              </a:rPr>
              <a:t>$2,000,000 </a:t>
            </a:r>
            <a:r>
              <a:rPr lang="en-US" sz="1800" b="0" i="0" u="none" strike="noStrike" baseline="0">
                <a:solidFill>
                  <a:srgbClr val="000000"/>
                </a:solidFill>
              </a:rPr>
              <a:t>for highway networks to build upon the existing State and VW funding of public charging stations. </a:t>
            </a:r>
          </a:p>
          <a:p>
            <a:pPr marL="0" indent="0">
              <a:buNone/>
            </a:pPr>
            <a:r>
              <a:rPr lang="en-US" sz="1800" b="0" i="0" u="none" strike="noStrike" baseline="0">
                <a:solidFill>
                  <a:srgbClr val="000000"/>
                </a:solidFill>
              </a:rPr>
              <a:t>Additionally, AOT will receive </a:t>
            </a:r>
            <a:r>
              <a:rPr lang="en-US" sz="1800" b="1" i="0" u="none" strike="noStrike" baseline="0">
                <a:solidFill>
                  <a:srgbClr val="000000"/>
                </a:solidFill>
              </a:rPr>
              <a:t>$21,200,000 </a:t>
            </a:r>
            <a:r>
              <a:rPr lang="en-US" sz="1800" b="0" i="0" u="none" strike="noStrike" baseline="0">
                <a:solidFill>
                  <a:srgbClr val="000000"/>
                </a:solidFill>
              </a:rPr>
              <a:t>in Federal Highway funding (IIJA) over the next 5 years for highway network EVSE deployment. </a:t>
            </a:r>
          </a:p>
          <a:p>
            <a:pPr marL="0" indent="0">
              <a:buNone/>
            </a:pPr>
            <a:endParaRPr lang="en-US" sz="1800" b="0" i="0" u="none" strike="noStrike" baseline="0">
              <a:solidFill>
                <a:srgbClr val="000000"/>
              </a:solidFill>
            </a:endParaRPr>
          </a:p>
          <a:p>
            <a:pPr>
              <a:buFont typeface="Arial" panose="020B0604020202020204" pitchFamily="34" charset="0"/>
              <a:buChar char="•"/>
            </a:pPr>
            <a:r>
              <a:rPr lang="en-US" sz="1800" b="1" i="0" u="none" strike="noStrike" baseline="0">
                <a:solidFill>
                  <a:srgbClr val="000000"/>
                </a:solidFill>
              </a:rPr>
              <a:t> EV Charging Infrastructure: </a:t>
            </a:r>
          </a:p>
          <a:p>
            <a:pPr marL="0" indent="0">
              <a:buNone/>
            </a:pPr>
            <a:r>
              <a:rPr lang="en-US" sz="1800" b="0" i="0" u="none" strike="noStrike" baseline="0">
                <a:solidFill>
                  <a:srgbClr val="000000"/>
                </a:solidFill>
              </a:rPr>
              <a:t>Supports the continued buildout of public charging infrastructure by providing </a:t>
            </a:r>
            <a:r>
              <a:rPr lang="en-US" sz="1800" b="1" i="0" u="none" strike="noStrike" baseline="0">
                <a:solidFill>
                  <a:srgbClr val="000000"/>
                </a:solidFill>
              </a:rPr>
              <a:t>$10,000,000 </a:t>
            </a:r>
            <a:r>
              <a:rPr lang="en-US" sz="1800" b="0" i="0" u="none" strike="noStrike" baseline="0">
                <a:solidFill>
                  <a:srgbClr val="000000"/>
                </a:solidFill>
              </a:rPr>
              <a:t>to ACCD for Level I &amp; II charging for multi-family dwellings, workplaces, state parks and facilities and community attractions to build upon the existing State and VW funding of public charging stations. </a:t>
            </a:r>
          </a:p>
          <a:p>
            <a:endParaRPr lang="en-US"/>
          </a:p>
        </p:txBody>
      </p:sp>
      <p:sp>
        <p:nvSpPr>
          <p:cNvPr id="10" name="Footer Placeholder 4">
            <a:extLst>
              <a:ext uri="{FF2B5EF4-FFF2-40B4-BE49-F238E27FC236}">
                <a16:creationId xmlns:a16="http://schemas.microsoft.com/office/drawing/2014/main" id="{D1048962-E789-48BE-B317-4D58276FCFDA}"/>
              </a:ext>
            </a:extLst>
          </p:cNvPr>
          <p:cNvSpPr>
            <a:spLocks noGrp="1"/>
          </p:cNvSpPr>
          <p:nvPr>
            <p:ph type="ftr" sz="quarter" idx="11"/>
          </p:nvPr>
        </p:nvSpPr>
        <p:spPr>
          <a:xfrm>
            <a:off x="4800600" y="6459538"/>
            <a:ext cx="4648200" cy="365125"/>
          </a:xfrm>
        </p:spPr>
        <p:txBody>
          <a:bodyPr/>
          <a:lstStyle/>
          <a:p>
            <a:r>
              <a:rPr lang="en-US"/>
              <a:t>Vermont Electric Vehicle  &amp; Infrastructure </a:t>
            </a:r>
            <a:r>
              <a:rPr lang="en-US" err="1"/>
              <a:t>PRograms</a:t>
            </a:r>
            <a:endParaRPr lang="en-US"/>
          </a:p>
        </p:txBody>
      </p:sp>
    </p:spTree>
    <p:extLst>
      <p:ext uri="{BB962C8B-B14F-4D97-AF65-F5344CB8AC3E}">
        <p14:creationId xmlns:p14="http://schemas.microsoft.com/office/powerpoint/2010/main" val="1172326746"/>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250521" y="1891146"/>
            <a:ext cx="3544865" cy="4568392"/>
          </a:xfrm>
        </p:spPr>
        <p:txBody>
          <a:bodyPr>
            <a:noAutofit/>
          </a:bodyPr>
          <a:lstStyle/>
          <a:p>
            <a:r>
              <a:rPr lang="en-US" sz="2000" u="sng"/>
              <a:t>May 13</a:t>
            </a:r>
            <a:r>
              <a:rPr lang="en-US" sz="2000" u="sng" baseline="30000"/>
              <a:t>th</a:t>
            </a:r>
            <a:r>
              <a:rPr lang="en-US" sz="2000"/>
              <a:t>: Nominations were due for Alt. Fuel Corridors &amp; guidance on minimum standards for EVSE (expected soon)</a:t>
            </a:r>
          </a:p>
          <a:p>
            <a:r>
              <a:rPr lang="en-US" sz="2000" u="sng"/>
              <a:t>August 1</a:t>
            </a:r>
            <a:r>
              <a:rPr lang="en-US" sz="2000" u="sng" baseline="30000"/>
              <a:t>st</a:t>
            </a:r>
            <a:r>
              <a:rPr lang="en-US" sz="2000" u="sng"/>
              <a:t> </a:t>
            </a:r>
            <a:r>
              <a:rPr lang="en-US" sz="2000"/>
              <a:t>or before: States must submit EV Charging Plan to FHWA</a:t>
            </a:r>
          </a:p>
          <a:p>
            <a:r>
              <a:rPr lang="en-US" sz="2000" u="sng"/>
              <a:t>September 30</a:t>
            </a:r>
            <a:r>
              <a:rPr lang="en-US" sz="2000" u="sng" baseline="30000"/>
              <a:t>th</a:t>
            </a:r>
            <a:r>
              <a:rPr lang="en-US" sz="2000"/>
              <a:t>: FHWA approval of plan </a:t>
            </a:r>
          </a:p>
          <a:p>
            <a:r>
              <a:rPr lang="en-US" sz="2000" u="sng"/>
              <a:t>Fall 2022- Spring 2023</a:t>
            </a:r>
            <a:r>
              <a:rPr lang="en-US" sz="2000"/>
              <a:t>: Public Engagement Plan</a:t>
            </a:r>
          </a:p>
          <a:p>
            <a:r>
              <a:rPr lang="en-US" sz="2000"/>
              <a:t>Updated Plan Due Annually</a:t>
            </a:r>
          </a:p>
        </p:txBody>
      </p:sp>
      <p:sp>
        <p:nvSpPr>
          <p:cNvPr id="4" name="Date Placeholder 3"/>
          <p:cNvSpPr>
            <a:spLocks noGrp="1"/>
          </p:cNvSpPr>
          <p:nvPr>
            <p:ph type="dt" sz="half" idx="10"/>
          </p:nvPr>
        </p:nvSpPr>
        <p:spPr/>
        <p:txBody>
          <a:bodyPr/>
          <a:lstStyle/>
          <a:p>
            <a:r>
              <a:rPr lang="en-US" sz="900"/>
              <a:t>05/18/2022</a:t>
            </a:r>
          </a:p>
        </p:txBody>
      </p:sp>
      <p:sp>
        <p:nvSpPr>
          <p:cNvPr id="9" name="Title 8">
            <a:extLst>
              <a:ext uri="{FF2B5EF4-FFF2-40B4-BE49-F238E27FC236}">
                <a16:creationId xmlns:a16="http://schemas.microsoft.com/office/drawing/2014/main" id="{8A327DCC-A398-496D-863E-DD3208D91162}"/>
              </a:ext>
            </a:extLst>
          </p:cNvPr>
          <p:cNvSpPr>
            <a:spLocks noGrp="1"/>
          </p:cNvSpPr>
          <p:nvPr>
            <p:ph type="title"/>
          </p:nvPr>
        </p:nvSpPr>
        <p:spPr>
          <a:xfrm>
            <a:off x="126933" y="707720"/>
            <a:ext cx="3792039" cy="1378528"/>
          </a:xfrm>
        </p:spPr>
        <p:txBody>
          <a:bodyPr>
            <a:normAutofit/>
          </a:bodyPr>
          <a:lstStyle/>
          <a:p>
            <a:r>
              <a:rPr lang="en-US"/>
              <a:t>Timeline</a:t>
            </a:r>
            <a:br>
              <a:rPr lang="en-US"/>
            </a:br>
            <a:endParaRPr lang="en-US"/>
          </a:p>
        </p:txBody>
      </p:sp>
      <p:sp>
        <p:nvSpPr>
          <p:cNvPr id="15" name="Title 1">
            <a:extLst>
              <a:ext uri="{FF2B5EF4-FFF2-40B4-BE49-F238E27FC236}">
                <a16:creationId xmlns:a16="http://schemas.microsoft.com/office/drawing/2014/main" id="{211AE3A6-25AF-459B-9964-45F52DEC4BB9}"/>
              </a:ext>
            </a:extLst>
          </p:cNvPr>
          <p:cNvSpPr txBox="1">
            <a:spLocks/>
          </p:cNvSpPr>
          <p:nvPr/>
        </p:nvSpPr>
        <p:spPr>
          <a:xfrm>
            <a:off x="4402667" y="120349"/>
            <a:ext cx="7563555" cy="73868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4000">
                <a:solidFill>
                  <a:schemeClr val="tx1"/>
                </a:solidFill>
              </a:rPr>
              <a:t>NEVI Formula Program Guidance</a:t>
            </a:r>
          </a:p>
        </p:txBody>
      </p:sp>
      <p:sp>
        <p:nvSpPr>
          <p:cNvPr id="3" name="Content Placeholder 2">
            <a:extLst>
              <a:ext uri="{FF2B5EF4-FFF2-40B4-BE49-F238E27FC236}">
                <a16:creationId xmlns:a16="http://schemas.microsoft.com/office/drawing/2014/main" id="{07284948-7B3D-44E0-8C57-B744ADF7AEC1}"/>
              </a:ext>
            </a:extLst>
          </p:cNvPr>
          <p:cNvSpPr>
            <a:spLocks noGrp="1"/>
          </p:cNvSpPr>
          <p:nvPr>
            <p:ph idx="1"/>
          </p:nvPr>
        </p:nvSpPr>
        <p:spPr>
          <a:xfrm>
            <a:off x="4800600" y="731519"/>
            <a:ext cx="6492240" cy="5728265"/>
          </a:xfrm>
        </p:spPr>
        <p:txBody>
          <a:bodyPr>
            <a:normAutofit lnSpcReduction="10000"/>
          </a:bodyPr>
          <a:lstStyle/>
          <a:p>
            <a:pPr marL="0" indent="0">
              <a:buNone/>
            </a:pPr>
            <a:endParaRPr lang="en-US" sz="1800" b="0" i="0" u="none" strike="noStrike" baseline="0">
              <a:solidFill>
                <a:srgbClr val="000000"/>
              </a:solidFill>
            </a:endParaRPr>
          </a:p>
          <a:p>
            <a:pPr>
              <a:buFont typeface="Arial" panose="020B0604020202020204" pitchFamily="34" charset="0"/>
              <a:buChar char="•"/>
            </a:pPr>
            <a:r>
              <a:rPr lang="en-US" sz="1800">
                <a:solidFill>
                  <a:srgbClr val="000000"/>
                </a:solidFill>
              </a:rPr>
              <a:t>Priority given to EVSE along the interstates for corridor nominations, and investments to be made there first. (When fully “built out” as certified by FHWA, State may move onto other locations)</a:t>
            </a:r>
          </a:p>
          <a:p>
            <a:pPr>
              <a:buFont typeface="Arial" panose="020B0604020202020204" pitchFamily="34" charset="0"/>
              <a:buChar char="•"/>
            </a:pPr>
            <a:r>
              <a:rPr lang="en-US" sz="1800" b="0" i="0" u="none" strike="noStrike" baseline="0">
                <a:solidFill>
                  <a:srgbClr val="000000"/>
                </a:solidFill>
              </a:rPr>
              <a:t>New minimum requirements: 4 CCS </a:t>
            </a:r>
            <a:r>
              <a:rPr lang="en-US" sz="1800">
                <a:solidFill>
                  <a:srgbClr val="000000"/>
                </a:solidFill>
              </a:rPr>
              <a:t>ports of 150 kW each (600 kW total per site)</a:t>
            </a:r>
          </a:p>
          <a:p>
            <a:pPr>
              <a:buFont typeface="Arial" panose="020B0604020202020204" pitchFamily="34" charset="0"/>
              <a:buChar char="•"/>
            </a:pPr>
            <a:r>
              <a:rPr lang="en-US" sz="1800" b="0" i="0" u="none" strike="noStrike" baseline="0">
                <a:solidFill>
                  <a:srgbClr val="000000"/>
                </a:solidFill>
              </a:rPr>
              <a:t>50 mile distance </a:t>
            </a:r>
            <a:r>
              <a:rPr lang="en-US" sz="1800">
                <a:solidFill>
                  <a:srgbClr val="000000"/>
                </a:solidFill>
              </a:rPr>
              <a:t>from the next charging location, but now only 1 mile from interstate exit or state highway intersection (prior radius was 5 miles)</a:t>
            </a:r>
          </a:p>
          <a:p>
            <a:pPr>
              <a:buFont typeface="Arial" panose="020B0604020202020204" pitchFamily="34" charset="0"/>
              <a:buChar char="•"/>
            </a:pPr>
            <a:r>
              <a:rPr lang="en-US" sz="1800">
                <a:solidFill>
                  <a:srgbClr val="000000"/>
                </a:solidFill>
              </a:rPr>
              <a:t>Submission of state plans by August 1st, with required plan elements</a:t>
            </a:r>
          </a:p>
          <a:p>
            <a:endParaRPr lang="en-US" sz="1800" u="sng">
              <a:solidFill>
                <a:srgbClr val="000000"/>
              </a:solidFill>
            </a:endParaRPr>
          </a:p>
          <a:p>
            <a:r>
              <a:rPr lang="en-US" sz="1800" u="sng">
                <a:solidFill>
                  <a:srgbClr val="000000"/>
                </a:solidFill>
              </a:rPr>
              <a:t>No guidance yet on the following</a:t>
            </a:r>
            <a:r>
              <a:rPr lang="en-US" sz="1800">
                <a:solidFill>
                  <a:srgbClr val="000000"/>
                </a:solidFill>
              </a:rPr>
              <a:t>:</a:t>
            </a:r>
          </a:p>
          <a:p>
            <a:pPr>
              <a:buFont typeface="Arial" panose="020B0604020202020204" pitchFamily="34" charset="0"/>
              <a:buChar char="•"/>
            </a:pPr>
            <a:r>
              <a:rPr lang="en-US" sz="1800">
                <a:solidFill>
                  <a:srgbClr val="000000"/>
                </a:solidFill>
              </a:rPr>
              <a:t>Minimum standards for equipment</a:t>
            </a:r>
          </a:p>
          <a:p>
            <a:pPr>
              <a:buFont typeface="Arial" panose="020B0604020202020204" pitchFamily="34" charset="0"/>
              <a:buChar char="•"/>
            </a:pPr>
            <a:r>
              <a:rPr lang="en-US" sz="1800">
                <a:solidFill>
                  <a:srgbClr val="000000"/>
                </a:solidFill>
              </a:rPr>
              <a:t>Application of Buy America requirements</a:t>
            </a:r>
          </a:p>
          <a:p>
            <a:pPr>
              <a:buFont typeface="Arial" panose="020B0604020202020204" pitchFamily="34" charset="0"/>
              <a:buChar char="•"/>
            </a:pPr>
            <a:r>
              <a:rPr lang="en-US" sz="1800">
                <a:solidFill>
                  <a:srgbClr val="000000"/>
                </a:solidFill>
              </a:rPr>
              <a:t>10% for Gap-filling grants</a:t>
            </a:r>
          </a:p>
          <a:p>
            <a:pPr>
              <a:buFont typeface="Arial" panose="020B0604020202020204" pitchFamily="34" charset="0"/>
              <a:buChar char="•"/>
            </a:pPr>
            <a:r>
              <a:rPr lang="en-US" sz="1800">
                <a:solidFill>
                  <a:srgbClr val="000000"/>
                </a:solidFill>
              </a:rPr>
              <a:t>Competitive grant programs for Corridor and Community Charging</a:t>
            </a:r>
          </a:p>
          <a:p>
            <a:endParaRPr lang="en-US" sz="1800" b="0" i="0" u="none" strike="noStrike" baseline="0">
              <a:solidFill>
                <a:srgbClr val="000000"/>
              </a:solidFill>
            </a:endParaRPr>
          </a:p>
        </p:txBody>
      </p:sp>
      <p:sp>
        <p:nvSpPr>
          <p:cNvPr id="8" name="Footer Placeholder 4">
            <a:extLst>
              <a:ext uri="{FF2B5EF4-FFF2-40B4-BE49-F238E27FC236}">
                <a16:creationId xmlns:a16="http://schemas.microsoft.com/office/drawing/2014/main" id="{F6914D50-24F3-4FDE-B611-FCDCF2F3E4EF}"/>
              </a:ext>
            </a:extLst>
          </p:cNvPr>
          <p:cNvSpPr>
            <a:spLocks noGrp="1"/>
          </p:cNvSpPr>
          <p:nvPr>
            <p:ph type="ftr" sz="quarter" idx="11"/>
          </p:nvPr>
        </p:nvSpPr>
        <p:spPr>
          <a:xfrm>
            <a:off x="4800600" y="6459538"/>
            <a:ext cx="4648200" cy="365125"/>
          </a:xfrm>
        </p:spPr>
        <p:txBody>
          <a:bodyPr/>
          <a:lstStyle/>
          <a:p>
            <a:r>
              <a:rPr lang="en-US"/>
              <a:t>Vermont Electric Vehicle  &amp; Infrastructure </a:t>
            </a:r>
            <a:r>
              <a:rPr lang="en-US" err="1"/>
              <a:t>PRograms</a:t>
            </a:r>
            <a:endParaRPr lang="en-US"/>
          </a:p>
        </p:txBody>
      </p:sp>
    </p:spTree>
    <p:extLst>
      <p:ext uri="{BB962C8B-B14F-4D97-AF65-F5344CB8AC3E}">
        <p14:creationId xmlns:p14="http://schemas.microsoft.com/office/powerpoint/2010/main" val="3488353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221637" y="798267"/>
            <a:ext cx="3544865" cy="5790292"/>
          </a:xfrm>
        </p:spPr>
        <p:txBody>
          <a:bodyPr>
            <a:noAutofit/>
          </a:bodyPr>
          <a:lstStyle/>
          <a:p>
            <a:r>
              <a:rPr lang="en-US" sz="1800" u="sng">
                <a:solidFill>
                  <a:schemeClr val="bg1"/>
                </a:solidFill>
              </a:rPr>
              <a:t>FHWA Designation</a:t>
            </a:r>
            <a:endParaRPr lang="en-US" sz="1800">
              <a:solidFill>
                <a:schemeClr val="bg1"/>
              </a:solidFill>
            </a:endParaRPr>
          </a:p>
          <a:p>
            <a:pPr marL="342900" indent="-342900">
              <a:buFont typeface="Arial" panose="020B0604020202020204" pitchFamily="34" charset="0"/>
              <a:buChar char="•"/>
            </a:pPr>
            <a:r>
              <a:rPr lang="en-US" sz="1800">
                <a:solidFill>
                  <a:schemeClr val="bg1"/>
                </a:solidFill>
              </a:rPr>
              <a:t>Stations within 50 miles of the next on the highway system and </a:t>
            </a:r>
            <a:r>
              <a:rPr lang="en-US" sz="1800" u="sng">
                <a:solidFill>
                  <a:schemeClr val="bg1"/>
                </a:solidFill>
              </a:rPr>
              <a:t>within 1 mile </a:t>
            </a:r>
            <a:r>
              <a:rPr lang="en-US" sz="1800">
                <a:solidFill>
                  <a:schemeClr val="bg1"/>
                </a:solidFill>
              </a:rPr>
              <a:t>of an exit, with few exceptions</a:t>
            </a:r>
          </a:p>
          <a:p>
            <a:pPr marL="342900" indent="-342900">
              <a:buFont typeface="Arial" panose="020B0604020202020204" pitchFamily="34" charset="0"/>
              <a:buChar char="•"/>
            </a:pPr>
            <a:r>
              <a:rPr lang="en-US" sz="1800" b="0" i="0">
                <a:solidFill>
                  <a:schemeClr val="bg1"/>
                </a:solidFill>
                <a:effectLst/>
              </a:rPr>
              <a:t>Site power capability should be no less than 600 kW (supporting at least 150 kW per port simultaneously across 4 ports).</a:t>
            </a:r>
            <a:endParaRPr lang="en-US" sz="1800">
              <a:solidFill>
                <a:schemeClr val="bg1"/>
              </a:solidFill>
            </a:endParaRPr>
          </a:p>
          <a:p>
            <a:r>
              <a:rPr lang="en-US" sz="1800" u="sng">
                <a:solidFill>
                  <a:schemeClr val="bg1"/>
                </a:solidFill>
              </a:rPr>
              <a:t>VT Corridor-Ready</a:t>
            </a:r>
            <a:r>
              <a:rPr lang="en-US" sz="1800">
                <a:solidFill>
                  <a:schemeClr val="bg1"/>
                </a:solidFill>
              </a:rPr>
              <a:t>:</a:t>
            </a:r>
          </a:p>
          <a:p>
            <a:pPr marL="342900" indent="-342900">
              <a:buFont typeface="Arial" panose="020B0604020202020204" pitchFamily="34" charset="0"/>
              <a:buChar char="•"/>
            </a:pPr>
            <a:r>
              <a:rPr lang="en-US" sz="1800">
                <a:solidFill>
                  <a:schemeClr val="bg1"/>
                </a:solidFill>
              </a:rPr>
              <a:t>Interstates 89, 91; State Routes 9, 2, 7</a:t>
            </a:r>
          </a:p>
          <a:p>
            <a:r>
              <a:rPr lang="en-US" sz="1800" u="sng">
                <a:solidFill>
                  <a:schemeClr val="bg1"/>
                </a:solidFill>
              </a:rPr>
              <a:t>VT Corridor-Pending</a:t>
            </a:r>
            <a:r>
              <a:rPr lang="en-US" sz="1800">
                <a:solidFill>
                  <a:schemeClr val="bg1"/>
                </a:solidFill>
              </a:rPr>
              <a:t>:</a:t>
            </a:r>
          </a:p>
          <a:p>
            <a:pPr marL="342900" indent="-342900">
              <a:buFont typeface="Arial" panose="020B0604020202020204" pitchFamily="34" charset="0"/>
              <a:buChar char="•"/>
            </a:pPr>
            <a:r>
              <a:rPr lang="en-US" sz="1800">
                <a:solidFill>
                  <a:schemeClr val="bg1"/>
                </a:solidFill>
              </a:rPr>
              <a:t>US-2: Between Danville and VT/NH border</a:t>
            </a:r>
          </a:p>
          <a:p>
            <a:pPr marL="342900" indent="-342900">
              <a:buFont typeface="Arial" panose="020B0604020202020204" pitchFamily="34" charset="0"/>
              <a:buChar char="•"/>
            </a:pPr>
            <a:r>
              <a:rPr lang="en-US" sz="1800">
                <a:solidFill>
                  <a:schemeClr val="bg1"/>
                </a:solidFill>
              </a:rPr>
              <a:t>US-7: Between Bennington and VT/MA border</a:t>
            </a:r>
          </a:p>
          <a:p>
            <a:endParaRPr lang="en-US" sz="1800">
              <a:solidFill>
                <a:schemeClr val="bg1"/>
              </a:solidFill>
            </a:endParaRPr>
          </a:p>
        </p:txBody>
      </p:sp>
      <p:sp>
        <p:nvSpPr>
          <p:cNvPr id="4" name="Date Placeholder 3"/>
          <p:cNvSpPr>
            <a:spLocks noGrp="1"/>
          </p:cNvSpPr>
          <p:nvPr>
            <p:ph type="dt" sz="half" idx="10"/>
          </p:nvPr>
        </p:nvSpPr>
        <p:spPr/>
        <p:txBody>
          <a:bodyPr/>
          <a:lstStyle/>
          <a:p>
            <a:r>
              <a:rPr lang="en-US" sz="900"/>
              <a:t>05/18/2022</a:t>
            </a:r>
          </a:p>
        </p:txBody>
      </p:sp>
      <p:pic>
        <p:nvPicPr>
          <p:cNvPr id="3" name="Picture 2" descr="Map&#10;&#10;Description automatically generated">
            <a:extLst>
              <a:ext uri="{FF2B5EF4-FFF2-40B4-BE49-F238E27FC236}">
                <a16:creationId xmlns:a16="http://schemas.microsoft.com/office/drawing/2014/main" id="{90B9EC72-099C-456A-8CFB-57FAE5BD65DB}"/>
              </a:ext>
            </a:extLst>
          </p:cNvPr>
          <p:cNvPicPr>
            <a:picLocks noChangeAspect="1"/>
          </p:cNvPicPr>
          <p:nvPr/>
        </p:nvPicPr>
        <p:blipFill>
          <a:blip r:embed="rId4"/>
          <a:stretch>
            <a:fillRect/>
          </a:stretch>
        </p:blipFill>
        <p:spPr>
          <a:xfrm>
            <a:off x="5398756" y="274897"/>
            <a:ext cx="5559137" cy="5949655"/>
          </a:xfrm>
          <a:prstGeom prst="rect">
            <a:avLst/>
          </a:prstGeom>
        </p:spPr>
      </p:pic>
      <p:sp>
        <p:nvSpPr>
          <p:cNvPr id="11" name="Title 8">
            <a:extLst>
              <a:ext uri="{FF2B5EF4-FFF2-40B4-BE49-F238E27FC236}">
                <a16:creationId xmlns:a16="http://schemas.microsoft.com/office/drawing/2014/main" id="{43EDF9C2-FFF5-4E40-9A38-1BFA9A7393AF}"/>
              </a:ext>
            </a:extLst>
          </p:cNvPr>
          <p:cNvSpPr>
            <a:spLocks noGrp="1"/>
          </p:cNvSpPr>
          <p:nvPr>
            <p:ph type="title"/>
          </p:nvPr>
        </p:nvSpPr>
        <p:spPr>
          <a:xfrm>
            <a:off x="72737" y="24938"/>
            <a:ext cx="3940940" cy="1149235"/>
          </a:xfrm>
        </p:spPr>
        <p:txBody>
          <a:bodyPr>
            <a:normAutofit/>
          </a:bodyPr>
          <a:lstStyle/>
          <a:p>
            <a:r>
              <a:rPr lang="en-US" sz="3000"/>
              <a:t>Alternative Fuel Corridors</a:t>
            </a:r>
            <a:br>
              <a:rPr lang="en-US"/>
            </a:br>
            <a:endParaRPr lang="en-US"/>
          </a:p>
        </p:txBody>
      </p:sp>
      <p:sp>
        <p:nvSpPr>
          <p:cNvPr id="8" name="Footer Placeholder 4">
            <a:extLst>
              <a:ext uri="{FF2B5EF4-FFF2-40B4-BE49-F238E27FC236}">
                <a16:creationId xmlns:a16="http://schemas.microsoft.com/office/drawing/2014/main" id="{9C806279-2FB9-4ECD-BD3E-D8E27A58E51D}"/>
              </a:ext>
            </a:extLst>
          </p:cNvPr>
          <p:cNvSpPr>
            <a:spLocks noGrp="1"/>
          </p:cNvSpPr>
          <p:nvPr>
            <p:ph type="ftr" sz="quarter" idx="11"/>
          </p:nvPr>
        </p:nvSpPr>
        <p:spPr>
          <a:xfrm>
            <a:off x="4800600" y="6459538"/>
            <a:ext cx="4648200" cy="365125"/>
          </a:xfrm>
        </p:spPr>
        <p:txBody>
          <a:bodyPr/>
          <a:lstStyle/>
          <a:p>
            <a:r>
              <a:rPr lang="en-US"/>
              <a:t>Vermont Electric Vehicle  &amp; Infrastructure </a:t>
            </a:r>
            <a:r>
              <a:rPr lang="en-US" err="1"/>
              <a:t>PRograms</a:t>
            </a:r>
            <a:endParaRPr lang="en-US"/>
          </a:p>
        </p:txBody>
      </p:sp>
    </p:spTree>
    <p:extLst>
      <p:ext uri="{BB962C8B-B14F-4D97-AF65-F5344CB8AC3E}">
        <p14:creationId xmlns:p14="http://schemas.microsoft.com/office/powerpoint/2010/main" val="861843370"/>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221637" y="1403465"/>
            <a:ext cx="3544865" cy="5238881"/>
          </a:xfrm>
        </p:spPr>
        <p:txBody>
          <a:bodyPr>
            <a:noAutofit/>
          </a:bodyPr>
          <a:lstStyle/>
          <a:p>
            <a:r>
              <a:rPr lang="en-US" sz="1800" u="sng">
                <a:solidFill>
                  <a:schemeClr val="bg1"/>
                </a:solidFill>
              </a:rPr>
              <a:t>FHWA Designation</a:t>
            </a:r>
          </a:p>
          <a:p>
            <a:pPr marL="342900" indent="-342900">
              <a:buFont typeface="Arial" panose="020B0604020202020204" pitchFamily="34" charset="0"/>
              <a:buChar char="•"/>
            </a:pPr>
            <a:r>
              <a:rPr lang="en-US" sz="1800">
                <a:solidFill>
                  <a:schemeClr val="bg1"/>
                </a:solidFill>
              </a:rPr>
              <a:t>No corridor segments appear ready to convert given current guidance</a:t>
            </a:r>
          </a:p>
          <a:p>
            <a:pPr marL="342900" indent="-342900">
              <a:buFont typeface="Arial" panose="020B0604020202020204" pitchFamily="34" charset="0"/>
              <a:buChar char="•"/>
            </a:pPr>
            <a:r>
              <a:rPr lang="en-US" sz="1800">
                <a:solidFill>
                  <a:schemeClr val="bg1"/>
                </a:solidFill>
              </a:rPr>
              <a:t>Most, if not all, existing locations would be required to upgrade the number of ports and/or the capacity of the chargers </a:t>
            </a:r>
          </a:p>
          <a:p>
            <a:pPr marL="342900" indent="-342900">
              <a:buFont typeface="Arial" panose="020B0604020202020204" pitchFamily="34" charset="0"/>
              <a:buChar char="•"/>
            </a:pPr>
            <a:r>
              <a:rPr lang="en-US" sz="1800">
                <a:solidFill>
                  <a:schemeClr val="bg1"/>
                </a:solidFill>
              </a:rPr>
              <a:t>Move from 5 to 1 mile distance from exits/intersections may result in multiple requests for exceptions, for lack of electrical service or local businesses</a:t>
            </a:r>
          </a:p>
        </p:txBody>
      </p:sp>
      <p:sp>
        <p:nvSpPr>
          <p:cNvPr id="4" name="Date Placeholder 3"/>
          <p:cNvSpPr>
            <a:spLocks noGrp="1"/>
          </p:cNvSpPr>
          <p:nvPr>
            <p:ph type="dt" sz="half" idx="10"/>
          </p:nvPr>
        </p:nvSpPr>
        <p:spPr/>
        <p:txBody>
          <a:bodyPr/>
          <a:lstStyle/>
          <a:p>
            <a:r>
              <a:rPr lang="en-US" sz="900"/>
              <a:t>05/18/2022</a:t>
            </a:r>
          </a:p>
        </p:txBody>
      </p:sp>
      <p:sp>
        <p:nvSpPr>
          <p:cNvPr id="11" name="Title 8">
            <a:extLst>
              <a:ext uri="{FF2B5EF4-FFF2-40B4-BE49-F238E27FC236}">
                <a16:creationId xmlns:a16="http://schemas.microsoft.com/office/drawing/2014/main" id="{43EDF9C2-FFF5-4E40-9A38-1BFA9A7393AF}"/>
              </a:ext>
            </a:extLst>
          </p:cNvPr>
          <p:cNvSpPr>
            <a:spLocks noGrp="1"/>
          </p:cNvSpPr>
          <p:nvPr>
            <p:ph type="title"/>
          </p:nvPr>
        </p:nvSpPr>
        <p:spPr>
          <a:xfrm>
            <a:off x="72737" y="24938"/>
            <a:ext cx="3940940" cy="1378528"/>
          </a:xfrm>
        </p:spPr>
        <p:txBody>
          <a:bodyPr>
            <a:normAutofit/>
          </a:bodyPr>
          <a:lstStyle/>
          <a:p>
            <a:r>
              <a:rPr lang="en-US" sz="3000"/>
              <a:t>EVSE Network Coverage</a:t>
            </a:r>
            <a:br>
              <a:rPr lang="en-US"/>
            </a:br>
            <a:endParaRPr lang="en-US"/>
          </a:p>
        </p:txBody>
      </p:sp>
      <p:pic>
        <p:nvPicPr>
          <p:cNvPr id="9" name="Picture 8" descr="Map&#10;&#10;Description automatically generated">
            <a:extLst>
              <a:ext uri="{FF2B5EF4-FFF2-40B4-BE49-F238E27FC236}">
                <a16:creationId xmlns:a16="http://schemas.microsoft.com/office/drawing/2014/main" id="{4FB3EBCC-FE4F-43BD-B637-0EE179759FDE}"/>
              </a:ext>
            </a:extLst>
          </p:cNvPr>
          <p:cNvPicPr>
            <a:picLocks noChangeAspect="1"/>
          </p:cNvPicPr>
          <p:nvPr/>
        </p:nvPicPr>
        <p:blipFill rotWithShape="1">
          <a:blip r:embed="rId3"/>
          <a:srcRect l="7972" t="10667" r="4316" b="10285"/>
          <a:stretch/>
        </p:blipFill>
        <p:spPr>
          <a:xfrm>
            <a:off x="5044440" y="211423"/>
            <a:ext cx="5262154" cy="6137126"/>
          </a:xfrm>
          <a:prstGeom prst="rect">
            <a:avLst/>
          </a:prstGeom>
        </p:spPr>
      </p:pic>
      <p:sp>
        <p:nvSpPr>
          <p:cNvPr id="8" name="Footer Placeholder 4">
            <a:extLst>
              <a:ext uri="{FF2B5EF4-FFF2-40B4-BE49-F238E27FC236}">
                <a16:creationId xmlns:a16="http://schemas.microsoft.com/office/drawing/2014/main" id="{3CF31F59-5B58-4CCF-801B-A816BE419DB8}"/>
              </a:ext>
            </a:extLst>
          </p:cNvPr>
          <p:cNvSpPr>
            <a:spLocks noGrp="1"/>
          </p:cNvSpPr>
          <p:nvPr>
            <p:ph type="ftr" sz="quarter" idx="11"/>
          </p:nvPr>
        </p:nvSpPr>
        <p:spPr>
          <a:xfrm>
            <a:off x="4800600" y="6459538"/>
            <a:ext cx="4648200" cy="365125"/>
          </a:xfrm>
        </p:spPr>
        <p:txBody>
          <a:bodyPr/>
          <a:lstStyle/>
          <a:p>
            <a:r>
              <a:rPr lang="en-US"/>
              <a:t>Vermont Electric Vehicle  &amp; Infrastructure </a:t>
            </a:r>
            <a:r>
              <a:rPr lang="en-US" err="1"/>
              <a:t>PRograms</a:t>
            </a:r>
            <a:endParaRPr lang="en-US"/>
          </a:p>
        </p:txBody>
      </p:sp>
    </p:spTree>
    <p:extLst>
      <p:ext uri="{BB962C8B-B14F-4D97-AF65-F5344CB8AC3E}">
        <p14:creationId xmlns:p14="http://schemas.microsoft.com/office/powerpoint/2010/main" val="4212873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221637" y="1403465"/>
            <a:ext cx="3544865" cy="5238881"/>
          </a:xfrm>
        </p:spPr>
        <p:txBody>
          <a:bodyPr>
            <a:noAutofit/>
          </a:bodyPr>
          <a:lstStyle/>
          <a:p>
            <a:r>
              <a:rPr lang="en-US" sz="1800" u="sng">
                <a:solidFill>
                  <a:schemeClr val="bg1"/>
                </a:solidFill>
              </a:rPr>
              <a:t>FHWA Designation</a:t>
            </a:r>
          </a:p>
          <a:p>
            <a:pPr marL="342900" indent="-342900">
              <a:buFont typeface="Arial" panose="020B0604020202020204" pitchFamily="34" charset="0"/>
              <a:buChar char="•"/>
            </a:pPr>
            <a:r>
              <a:rPr lang="en-US" sz="1800">
                <a:solidFill>
                  <a:schemeClr val="bg1"/>
                </a:solidFill>
              </a:rPr>
              <a:t>No corridor segments appear ready to convert given current guidance</a:t>
            </a:r>
          </a:p>
          <a:p>
            <a:pPr marL="342900" indent="-342900">
              <a:buFont typeface="Arial" panose="020B0604020202020204" pitchFamily="34" charset="0"/>
              <a:buChar char="•"/>
            </a:pPr>
            <a:r>
              <a:rPr lang="en-US" sz="1800">
                <a:solidFill>
                  <a:schemeClr val="bg1"/>
                </a:solidFill>
              </a:rPr>
              <a:t>Most, if not all, existing locations would be required to upgrade the number of ports and/or the capacity of the chargers </a:t>
            </a:r>
          </a:p>
          <a:p>
            <a:pPr marL="342900" indent="-342900">
              <a:buFont typeface="Arial" panose="020B0604020202020204" pitchFamily="34" charset="0"/>
              <a:buChar char="•"/>
            </a:pPr>
            <a:r>
              <a:rPr lang="en-US" sz="1800">
                <a:solidFill>
                  <a:schemeClr val="bg1"/>
                </a:solidFill>
              </a:rPr>
              <a:t>Move from 5 to 1 mile distance from exits/intersections may result in multiple requests for exceptions, for lack of electrical service or local businesses</a:t>
            </a:r>
          </a:p>
        </p:txBody>
      </p:sp>
      <p:sp>
        <p:nvSpPr>
          <p:cNvPr id="4" name="Date Placeholder 3"/>
          <p:cNvSpPr>
            <a:spLocks noGrp="1"/>
          </p:cNvSpPr>
          <p:nvPr>
            <p:ph type="dt" sz="half" idx="10"/>
          </p:nvPr>
        </p:nvSpPr>
        <p:spPr/>
        <p:txBody>
          <a:bodyPr/>
          <a:lstStyle/>
          <a:p>
            <a:r>
              <a:rPr lang="en-US" sz="900"/>
              <a:t>05/18/2022</a:t>
            </a:r>
          </a:p>
        </p:txBody>
      </p:sp>
      <p:sp>
        <p:nvSpPr>
          <p:cNvPr id="11" name="Title 8">
            <a:extLst>
              <a:ext uri="{FF2B5EF4-FFF2-40B4-BE49-F238E27FC236}">
                <a16:creationId xmlns:a16="http://schemas.microsoft.com/office/drawing/2014/main" id="{43EDF9C2-FFF5-4E40-9A38-1BFA9A7393AF}"/>
              </a:ext>
            </a:extLst>
          </p:cNvPr>
          <p:cNvSpPr>
            <a:spLocks noGrp="1"/>
          </p:cNvSpPr>
          <p:nvPr>
            <p:ph type="title"/>
          </p:nvPr>
        </p:nvSpPr>
        <p:spPr>
          <a:xfrm>
            <a:off x="72737" y="24938"/>
            <a:ext cx="3940940" cy="1378528"/>
          </a:xfrm>
        </p:spPr>
        <p:txBody>
          <a:bodyPr>
            <a:normAutofit/>
          </a:bodyPr>
          <a:lstStyle/>
          <a:p>
            <a:r>
              <a:rPr lang="en-US" sz="3000"/>
              <a:t>EVSE Network Coverage</a:t>
            </a:r>
            <a:br>
              <a:rPr lang="en-US"/>
            </a:br>
            <a:endParaRPr lang="en-US"/>
          </a:p>
        </p:txBody>
      </p:sp>
      <p:pic>
        <p:nvPicPr>
          <p:cNvPr id="9" name="Picture 8" descr="Map&#10;&#10;Description automatically generated">
            <a:extLst>
              <a:ext uri="{FF2B5EF4-FFF2-40B4-BE49-F238E27FC236}">
                <a16:creationId xmlns:a16="http://schemas.microsoft.com/office/drawing/2014/main" id="{4FB3EBCC-FE4F-43BD-B637-0EE179759FDE}"/>
              </a:ext>
            </a:extLst>
          </p:cNvPr>
          <p:cNvPicPr>
            <a:picLocks noChangeAspect="1"/>
          </p:cNvPicPr>
          <p:nvPr/>
        </p:nvPicPr>
        <p:blipFill rotWithShape="1">
          <a:blip r:embed="rId3"/>
          <a:srcRect l="7972" t="10667" r="4316" b="10285"/>
          <a:stretch/>
        </p:blipFill>
        <p:spPr>
          <a:xfrm>
            <a:off x="5044440" y="211423"/>
            <a:ext cx="5262154" cy="6137126"/>
          </a:xfrm>
          <a:prstGeom prst="rect">
            <a:avLst/>
          </a:prstGeom>
        </p:spPr>
      </p:pic>
      <p:sp>
        <p:nvSpPr>
          <p:cNvPr id="10" name="Star: 5 Points 9">
            <a:extLst>
              <a:ext uri="{FF2B5EF4-FFF2-40B4-BE49-F238E27FC236}">
                <a16:creationId xmlns:a16="http://schemas.microsoft.com/office/drawing/2014/main" id="{7CA2CF58-C7E2-4C23-B2EE-1726FA012163}"/>
              </a:ext>
            </a:extLst>
          </p:cNvPr>
          <p:cNvSpPr/>
          <p:nvPr/>
        </p:nvSpPr>
        <p:spPr>
          <a:xfrm>
            <a:off x="7207013" y="3677362"/>
            <a:ext cx="326572" cy="352697"/>
          </a:xfrm>
          <a:prstGeom prst="star5">
            <a:avLst/>
          </a:prstGeom>
          <a:solidFill>
            <a:srgbClr val="FFA1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F5FD0F4B-9DAA-4A0A-B07C-86E0463CD9F3}"/>
              </a:ext>
            </a:extLst>
          </p:cNvPr>
          <p:cNvSpPr/>
          <p:nvPr/>
        </p:nvSpPr>
        <p:spPr>
          <a:xfrm>
            <a:off x="6597413" y="2865994"/>
            <a:ext cx="326572" cy="352697"/>
          </a:xfrm>
          <a:prstGeom prst="star5">
            <a:avLst/>
          </a:prstGeom>
          <a:solidFill>
            <a:srgbClr val="FFA1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2150955B-3BB8-46A1-B233-04943BE19A21}"/>
              </a:ext>
            </a:extLst>
          </p:cNvPr>
          <p:cNvSpPr/>
          <p:nvPr/>
        </p:nvSpPr>
        <p:spPr>
          <a:xfrm>
            <a:off x="6791515" y="2278652"/>
            <a:ext cx="326572" cy="352697"/>
          </a:xfrm>
          <a:prstGeom prst="star5">
            <a:avLst/>
          </a:prstGeom>
          <a:solidFill>
            <a:srgbClr val="FFA1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3062E9E2-0216-4282-97F7-8596BB7DE5EC}"/>
              </a:ext>
            </a:extLst>
          </p:cNvPr>
          <p:cNvSpPr/>
          <p:nvPr/>
        </p:nvSpPr>
        <p:spPr>
          <a:xfrm>
            <a:off x="5636121" y="1625823"/>
            <a:ext cx="326572" cy="352697"/>
          </a:xfrm>
          <a:prstGeom prst="star5">
            <a:avLst/>
          </a:prstGeom>
          <a:solidFill>
            <a:srgbClr val="FFA1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D92004BB-3B68-48DD-B752-1DC05F0DA840}"/>
              </a:ext>
            </a:extLst>
          </p:cNvPr>
          <p:cNvSpPr/>
          <p:nvPr/>
        </p:nvSpPr>
        <p:spPr>
          <a:xfrm>
            <a:off x="5969811" y="3804138"/>
            <a:ext cx="326572" cy="352697"/>
          </a:xfrm>
          <a:prstGeom prst="star5">
            <a:avLst/>
          </a:prstGeom>
          <a:solidFill>
            <a:srgbClr val="FFA1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4B8CFF94-CFE1-445C-894C-9B7D7B03548B}"/>
              </a:ext>
            </a:extLst>
          </p:cNvPr>
          <p:cNvSpPr/>
          <p:nvPr/>
        </p:nvSpPr>
        <p:spPr>
          <a:xfrm>
            <a:off x="5636121" y="5693732"/>
            <a:ext cx="326572" cy="352697"/>
          </a:xfrm>
          <a:prstGeom prst="star5">
            <a:avLst/>
          </a:prstGeom>
          <a:solidFill>
            <a:srgbClr val="FFA1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E9EC3566-F4B2-4F44-BF69-19000D4575C9}"/>
              </a:ext>
            </a:extLst>
          </p:cNvPr>
          <p:cNvSpPr/>
          <p:nvPr/>
        </p:nvSpPr>
        <p:spPr>
          <a:xfrm>
            <a:off x="6787162" y="5693732"/>
            <a:ext cx="326572" cy="352697"/>
          </a:xfrm>
          <a:prstGeom prst="star5">
            <a:avLst/>
          </a:prstGeom>
          <a:solidFill>
            <a:srgbClr val="FFA1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2544CAFA-2279-4DFD-A8AA-CB114466B634}"/>
              </a:ext>
            </a:extLst>
          </p:cNvPr>
          <p:cNvSpPr/>
          <p:nvPr/>
        </p:nvSpPr>
        <p:spPr>
          <a:xfrm>
            <a:off x="7675517" y="1625823"/>
            <a:ext cx="326572" cy="352697"/>
          </a:xfrm>
          <a:prstGeom prst="star5">
            <a:avLst/>
          </a:prstGeom>
          <a:solidFill>
            <a:srgbClr val="FFA1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7BB5CD2A-A076-41EE-8353-1354A9955F69}"/>
              </a:ext>
            </a:extLst>
          </p:cNvPr>
          <p:cNvSpPr/>
          <p:nvPr/>
        </p:nvSpPr>
        <p:spPr>
          <a:xfrm>
            <a:off x="7507878" y="361505"/>
            <a:ext cx="326572" cy="352697"/>
          </a:xfrm>
          <a:prstGeom prst="star5">
            <a:avLst/>
          </a:prstGeom>
          <a:solidFill>
            <a:srgbClr val="FFA1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8">
            <a:extLst>
              <a:ext uri="{FF2B5EF4-FFF2-40B4-BE49-F238E27FC236}">
                <a16:creationId xmlns:a16="http://schemas.microsoft.com/office/drawing/2014/main" id="{C7A903CD-78D5-4F35-9F3B-60146F1F8A28}"/>
              </a:ext>
            </a:extLst>
          </p:cNvPr>
          <p:cNvSpPr/>
          <p:nvPr/>
        </p:nvSpPr>
        <p:spPr>
          <a:xfrm>
            <a:off x="7546521" y="2839868"/>
            <a:ext cx="326572" cy="352697"/>
          </a:xfrm>
          <a:prstGeom prst="star5">
            <a:avLst/>
          </a:prstGeom>
          <a:solidFill>
            <a:srgbClr val="FFA1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8878F067-443C-4FF3-88B3-A2042FC2F712}"/>
              </a:ext>
            </a:extLst>
          </p:cNvPr>
          <p:cNvSpPr/>
          <p:nvPr/>
        </p:nvSpPr>
        <p:spPr>
          <a:xfrm>
            <a:off x="6961414" y="4698578"/>
            <a:ext cx="326572" cy="352697"/>
          </a:xfrm>
          <a:prstGeom prst="star5">
            <a:avLst/>
          </a:prstGeom>
          <a:solidFill>
            <a:srgbClr val="FFA1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3E144720-DAEF-438D-8606-EEFC199103B4}"/>
              </a:ext>
            </a:extLst>
          </p:cNvPr>
          <p:cNvSpPr/>
          <p:nvPr/>
        </p:nvSpPr>
        <p:spPr>
          <a:xfrm>
            <a:off x="5932714" y="4696306"/>
            <a:ext cx="326572" cy="352697"/>
          </a:xfrm>
          <a:prstGeom prst="star5">
            <a:avLst/>
          </a:prstGeom>
          <a:solidFill>
            <a:srgbClr val="FFA1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5 Points 21">
            <a:extLst>
              <a:ext uri="{FF2B5EF4-FFF2-40B4-BE49-F238E27FC236}">
                <a16:creationId xmlns:a16="http://schemas.microsoft.com/office/drawing/2014/main" id="{BC34E220-9DE3-4D4A-8011-9BFEC0EEEB66}"/>
              </a:ext>
            </a:extLst>
          </p:cNvPr>
          <p:cNvSpPr/>
          <p:nvPr/>
        </p:nvSpPr>
        <p:spPr>
          <a:xfrm>
            <a:off x="5611251" y="2689645"/>
            <a:ext cx="326572" cy="352697"/>
          </a:xfrm>
          <a:prstGeom prst="star5">
            <a:avLst/>
          </a:prstGeom>
          <a:solidFill>
            <a:srgbClr val="FFA1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id="{E6E73784-7150-4481-BB56-C0C99A8F9CD9}"/>
              </a:ext>
            </a:extLst>
          </p:cNvPr>
          <p:cNvSpPr/>
          <p:nvPr/>
        </p:nvSpPr>
        <p:spPr>
          <a:xfrm>
            <a:off x="5769428" y="766830"/>
            <a:ext cx="326572" cy="352697"/>
          </a:xfrm>
          <a:prstGeom prst="star5">
            <a:avLst/>
          </a:prstGeom>
          <a:solidFill>
            <a:srgbClr val="FFA1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5 Points 23">
            <a:extLst>
              <a:ext uri="{FF2B5EF4-FFF2-40B4-BE49-F238E27FC236}">
                <a16:creationId xmlns:a16="http://schemas.microsoft.com/office/drawing/2014/main" id="{AC29F1FA-7465-47EC-8719-9B98D171DD8E}"/>
              </a:ext>
            </a:extLst>
          </p:cNvPr>
          <p:cNvSpPr/>
          <p:nvPr/>
        </p:nvSpPr>
        <p:spPr>
          <a:xfrm>
            <a:off x="6133097" y="5718287"/>
            <a:ext cx="326572" cy="352697"/>
          </a:xfrm>
          <a:prstGeom prst="star5">
            <a:avLst/>
          </a:prstGeom>
          <a:solidFill>
            <a:srgbClr val="FFA1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peech Bubble: Rectangle 1">
            <a:extLst>
              <a:ext uri="{FF2B5EF4-FFF2-40B4-BE49-F238E27FC236}">
                <a16:creationId xmlns:a16="http://schemas.microsoft.com/office/drawing/2014/main" id="{4EE791E8-58CB-4333-A0AA-B04CE47339FA}"/>
              </a:ext>
            </a:extLst>
          </p:cNvPr>
          <p:cNvSpPr/>
          <p:nvPr/>
        </p:nvSpPr>
        <p:spPr>
          <a:xfrm>
            <a:off x="8745415" y="2278652"/>
            <a:ext cx="2591942" cy="2246456"/>
          </a:xfrm>
          <a:prstGeom prst="wedgeRectCallout">
            <a:avLst>
              <a:gd name="adj1" fmla="val -99051"/>
              <a:gd name="adj2" fmla="val 235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Meeting Federal guidance would require adding or upgrading about 15 fast charging locations</a:t>
            </a:r>
          </a:p>
        </p:txBody>
      </p:sp>
      <p:sp>
        <p:nvSpPr>
          <p:cNvPr id="25" name="Footer Placeholder 4">
            <a:extLst>
              <a:ext uri="{FF2B5EF4-FFF2-40B4-BE49-F238E27FC236}">
                <a16:creationId xmlns:a16="http://schemas.microsoft.com/office/drawing/2014/main" id="{25D8CDF9-438C-4D2D-BC85-DBC6F6E138B9}"/>
              </a:ext>
            </a:extLst>
          </p:cNvPr>
          <p:cNvSpPr>
            <a:spLocks noGrp="1"/>
          </p:cNvSpPr>
          <p:nvPr>
            <p:ph type="ftr" sz="quarter" idx="11"/>
          </p:nvPr>
        </p:nvSpPr>
        <p:spPr>
          <a:xfrm>
            <a:off x="4800600" y="6459538"/>
            <a:ext cx="4648200" cy="365125"/>
          </a:xfrm>
        </p:spPr>
        <p:txBody>
          <a:bodyPr/>
          <a:lstStyle/>
          <a:p>
            <a:r>
              <a:rPr lang="en-US"/>
              <a:t>Vermont Electric Vehicle  &amp; Infrastructure </a:t>
            </a:r>
            <a:r>
              <a:rPr lang="en-US" err="1"/>
              <a:t>PRograms</a:t>
            </a:r>
            <a:endParaRPr lang="en-US"/>
          </a:p>
        </p:txBody>
      </p:sp>
    </p:spTree>
    <p:extLst>
      <p:ext uri="{BB962C8B-B14F-4D97-AF65-F5344CB8AC3E}">
        <p14:creationId xmlns:p14="http://schemas.microsoft.com/office/powerpoint/2010/main" val="1692014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8">
            <a:extLst>
              <a:ext uri="{FF2B5EF4-FFF2-40B4-BE49-F238E27FC236}">
                <a16:creationId xmlns:a16="http://schemas.microsoft.com/office/drawing/2014/main" id="{43EDF9C2-FFF5-4E40-9A38-1BFA9A7393AF}"/>
              </a:ext>
            </a:extLst>
          </p:cNvPr>
          <p:cNvSpPr>
            <a:spLocks noGrp="1"/>
          </p:cNvSpPr>
          <p:nvPr>
            <p:ph type="title"/>
          </p:nvPr>
        </p:nvSpPr>
        <p:spPr>
          <a:xfrm>
            <a:off x="91728" y="344893"/>
            <a:ext cx="3940940" cy="1378528"/>
          </a:xfrm>
        </p:spPr>
        <p:txBody>
          <a:bodyPr>
            <a:normAutofit fontScale="90000"/>
          </a:bodyPr>
          <a:lstStyle/>
          <a:p>
            <a:r>
              <a:rPr lang="en-US" sz="3000"/>
              <a:t>National Electric Vehicle Infrastructure Funding (IIJA)</a:t>
            </a:r>
            <a:br>
              <a:rPr lang="en-US"/>
            </a:br>
            <a:endParaRPr lang="en-US"/>
          </a:p>
        </p:txBody>
      </p:sp>
      <p:sp>
        <p:nvSpPr>
          <p:cNvPr id="15" name="Text Placeholder 6">
            <a:extLst>
              <a:ext uri="{FF2B5EF4-FFF2-40B4-BE49-F238E27FC236}">
                <a16:creationId xmlns:a16="http://schemas.microsoft.com/office/drawing/2014/main" id="{4F5065BA-3579-4FA1-9386-65D9D6DFB97D}"/>
              </a:ext>
            </a:extLst>
          </p:cNvPr>
          <p:cNvSpPr>
            <a:spLocks noGrp="1"/>
          </p:cNvSpPr>
          <p:nvPr>
            <p:ph type="body" sz="half" idx="2"/>
          </p:nvPr>
        </p:nvSpPr>
        <p:spPr>
          <a:xfrm>
            <a:off x="91728" y="1537854"/>
            <a:ext cx="3746230" cy="4528443"/>
          </a:xfrm>
        </p:spPr>
        <p:txBody>
          <a:bodyPr vert="horz" lIns="0" tIns="45720" rIns="0" bIns="45720" rtlCol="0" anchor="t">
            <a:noAutofit/>
          </a:bodyPr>
          <a:lstStyle/>
          <a:p>
            <a:pPr lvl="1">
              <a:lnSpc>
                <a:spcPct val="150000"/>
              </a:lnSpc>
              <a:spcBef>
                <a:spcPts val="0"/>
              </a:spcBef>
              <a:spcAft>
                <a:spcPts val="0"/>
              </a:spcAft>
            </a:pPr>
            <a:r>
              <a:rPr lang="en-US" sz="1800" u="sng">
                <a:solidFill>
                  <a:schemeClr val="bg1"/>
                </a:solidFill>
                <a:latin typeface="Calibri"/>
                <a:ea typeface="Calibri" panose="020F0502020204030204" pitchFamily="34" charset="0"/>
                <a:cs typeface="Times New Roman"/>
              </a:rPr>
              <a:t>Apportionment for VT </a:t>
            </a:r>
            <a:endParaRPr lang="en-US" sz="180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0" lvl="1">
              <a:lnSpc>
                <a:spcPct val="150000"/>
              </a:lnSpc>
              <a:spcBef>
                <a:spcPts val="0"/>
              </a:spcBef>
              <a:spcAft>
                <a:spcPts val="0"/>
              </a:spcAft>
            </a:pPr>
            <a:r>
              <a:rPr lang="en-US" sz="1800">
                <a:solidFill>
                  <a:schemeClr val="bg1"/>
                </a:solidFill>
                <a:latin typeface="Calibri"/>
                <a:ea typeface="Calibri" panose="020F0502020204030204" pitchFamily="34" charset="0"/>
                <a:cs typeface="Times New Roman"/>
              </a:rPr>
              <a:t>Federal FY2022: </a:t>
            </a:r>
            <a:r>
              <a:rPr lang="en-US" sz="1800" b="1">
                <a:solidFill>
                  <a:schemeClr val="bg1"/>
                </a:solidFill>
                <a:latin typeface="Calibri"/>
                <a:ea typeface="Calibri" panose="020F0502020204030204" pitchFamily="34" charset="0"/>
                <a:cs typeface="Times New Roman"/>
              </a:rPr>
              <a:t>$3,140,247</a:t>
            </a:r>
          </a:p>
          <a:p>
            <a:pPr marR="0" lvl="1">
              <a:lnSpc>
                <a:spcPct val="150000"/>
              </a:lnSpc>
              <a:spcBef>
                <a:spcPts val="0"/>
              </a:spcBef>
              <a:spcAft>
                <a:spcPts val="0"/>
              </a:spcAft>
            </a:pPr>
            <a:r>
              <a:rPr lang="en-US" sz="1800">
                <a:solidFill>
                  <a:schemeClr val="bg1"/>
                </a:solidFill>
                <a:effectLst/>
                <a:latin typeface="Calibri"/>
                <a:ea typeface="Calibri" panose="020F0502020204030204" pitchFamily="34" charset="0"/>
                <a:cs typeface="Times New Roman"/>
              </a:rPr>
              <a:t>Years 2-5: ~$4.5 million</a:t>
            </a:r>
            <a:r>
              <a:rPr lang="en-US" sz="1800">
                <a:solidFill>
                  <a:schemeClr val="bg1"/>
                </a:solidFill>
                <a:latin typeface="Calibri"/>
                <a:ea typeface="Calibri" panose="020F0502020204030204" pitchFamily="34" charset="0"/>
                <a:cs typeface="Times New Roman"/>
              </a:rPr>
              <a:t>/</a:t>
            </a:r>
            <a:r>
              <a:rPr lang="en-US" sz="1800" err="1">
                <a:solidFill>
                  <a:schemeClr val="bg1"/>
                </a:solidFill>
                <a:latin typeface="Calibri"/>
                <a:ea typeface="Calibri" panose="020F0502020204030204" pitchFamily="34" charset="0"/>
                <a:cs typeface="Times New Roman"/>
              </a:rPr>
              <a:t>yr</a:t>
            </a:r>
            <a:endParaRPr lang="en-US" sz="1800" err="1">
              <a:solidFill>
                <a:schemeClr val="bg1"/>
              </a:solidFill>
              <a:effectLst/>
              <a:latin typeface="Calibri"/>
              <a:ea typeface="Calibri" panose="020F0502020204030204" pitchFamily="34" charset="0"/>
              <a:cs typeface="Times New Roman" panose="02020603050405020304" pitchFamily="18" charset="0"/>
            </a:endParaRPr>
          </a:p>
          <a:p>
            <a:pPr marR="0" lvl="1">
              <a:lnSpc>
                <a:spcPct val="150000"/>
              </a:lnSpc>
              <a:spcBef>
                <a:spcPts val="0"/>
              </a:spcBef>
              <a:spcAft>
                <a:spcPts val="0"/>
              </a:spcAft>
            </a:pPr>
            <a:r>
              <a:rPr lang="en-US" sz="1800">
                <a:solidFill>
                  <a:schemeClr val="bg1"/>
                </a:solidFill>
                <a:latin typeface="Calibri"/>
                <a:ea typeface="Calibri" panose="020F0502020204030204" pitchFamily="34" charset="0"/>
                <a:cs typeface="Times New Roman"/>
              </a:rPr>
              <a:t>Total: $21+ million</a:t>
            </a:r>
          </a:p>
          <a:p>
            <a:pPr marR="0" lvl="1">
              <a:lnSpc>
                <a:spcPct val="150000"/>
              </a:lnSpc>
              <a:spcBef>
                <a:spcPts val="0"/>
              </a:spcBef>
              <a:spcAft>
                <a:spcPts val="0"/>
              </a:spcAft>
            </a:pPr>
            <a:endParaRPr lang="en-US" sz="180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Arial" panose="020B0604020202020204" pitchFamily="34" charset="0"/>
              <a:buChar char="•"/>
            </a:pPr>
            <a:r>
              <a:rPr lang="en-US" sz="1800">
                <a:solidFill>
                  <a:schemeClr val="bg1"/>
                </a:solidFill>
                <a:latin typeface="Calibri"/>
                <a:ea typeface="Calibri" panose="020F0502020204030204" pitchFamily="34" charset="0"/>
                <a:cs typeface="Times New Roman"/>
              </a:rPr>
              <a:t>10% of annual funding to be set aside for “gap-filling” grants to rural areas</a:t>
            </a:r>
          </a:p>
          <a:p>
            <a:pPr marL="742950" marR="0" lvl="1" indent="-285750">
              <a:lnSpc>
                <a:spcPct val="150000"/>
              </a:lnSpc>
              <a:spcBef>
                <a:spcPts val="0"/>
              </a:spcBef>
              <a:spcAft>
                <a:spcPts val="0"/>
              </a:spcAft>
              <a:buFont typeface="Arial" panose="020B0604020202020204" pitchFamily="34" charset="0"/>
              <a:buChar char="•"/>
            </a:pPr>
            <a:endParaRPr lang="en-US" sz="180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Arial" panose="020B0604020202020204" pitchFamily="34" charset="0"/>
              <a:buChar char="•"/>
            </a:pPr>
            <a:r>
              <a:rPr lang="en-US" sz="1800">
                <a:solidFill>
                  <a:schemeClr val="bg1"/>
                </a:solidFill>
                <a:latin typeface="Calibri"/>
                <a:ea typeface="Calibri" panose="020F0502020204030204" pitchFamily="34" charset="0"/>
                <a:cs typeface="Times New Roman"/>
              </a:rPr>
              <a:t>Competitive grant funds for Corridor &amp; Community Charging</a:t>
            </a:r>
          </a:p>
          <a:p>
            <a:pPr marR="0" lvl="1">
              <a:lnSpc>
                <a:spcPct val="150000"/>
              </a:lnSpc>
              <a:spcBef>
                <a:spcPts val="0"/>
              </a:spcBef>
              <a:spcAft>
                <a:spcPts val="0"/>
              </a:spcAft>
            </a:pPr>
            <a:endParaRPr lang="en-US" sz="1800" u="sng">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0" lvl="1">
              <a:lnSpc>
                <a:spcPct val="150000"/>
              </a:lnSpc>
              <a:spcBef>
                <a:spcPts val="0"/>
              </a:spcBef>
              <a:spcAft>
                <a:spcPts val="0"/>
              </a:spcAft>
            </a:pPr>
            <a:endParaRPr lang="en-US" sz="180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sz="1800"/>
          </a:p>
        </p:txBody>
      </p:sp>
      <p:sp>
        <p:nvSpPr>
          <p:cNvPr id="19" name="Date Placeholder 3">
            <a:extLst>
              <a:ext uri="{FF2B5EF4-FFF2-40B4-BE49-F238E27FC236}">
                <a16:creationId xmlns:a16="http://schemas.microsoft.com/office/drawing/2014/main" id="{2F6BCFA3-2F19-4D4D-8B0C-66266E460195}"/>
              </a:ext>
            </a:extLst>
          </p:cNvPr>
          <p:cNvSpPr txBox="1">
            <a:spLocks/>
          </p:cNvSpPr>
          <p:nvPr/>
        </p:nvSpPr>
        <p:spPr>
          <a:xfrm>
            <a:off x="488869" y="6429622"/>
            <a:ext cx="261851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t>05/18/2022</a:t>
            </a:r>
          </a:p>
          <a:p>
            <a:endParaRPr lang="en-US"/>
          </a:p>
        </p:txBody>
      </p:sp>
      <p:graphicFrame>
        <p:nvGraphicFramePr>
          <p:cNvPr id="2" name="Table 1">
            <a:extLst>
              <a:ext uri="{FF2B5EF4-FFF2-40B4-BE49-F238E27FC236}">
                <a16:creationId xmlns:a16="http://schemas.microsoft.com/office/drawing/2014/main" id="{2B02C53A-3C8B-4918-AFAA-B17C3C60BBDC}"/>
              </a:ext>
            </a:extLst>
          </p:cNvPr>
          <p:cNvGraphicFramePr>
            <a:graphicFrameLocks noGrp="1"/>
          </p:cNvGraphicFramePr>
          <p:nvPr>
            <p:extLst>
              <p:ext uri="{D42A27DB-BD31-4B8C-83A1-F6EECF244321}">
                <p14:modId xmlns:p14="http://schemas.microsoft.com/office/powerpoint/2010/main" val="2172214750"/>
              </p:ext>
            </p:extLst>
          </p:nvPr>
        </p:nvGraphicFramePr>
        <p:xfrm>
          <a:off x="4968141" y="507936"/>
          <a:ext cx="6637705" cy="2921162"/>
        </p:xfrm>
        <a:graphic>
          <a:graphicData uri="http://schemas.openxmlformats.org/drawingml/2006/table">
            <a:tbl>
              <a:tblPr firstRow="1" lastRow="1" bandRow="1">
                <a:tableStyleId>{7E9639D4-E3E2-4D34-9284-5A2195B3D0D7}</a:tableStyleId>
              </a:tblPr>
              <a:tblGrid>
                <a:gridCol w="4148965">
                  <a:extLst>
                    <a:ext uri="{9D8B030D-6E8A-4147-A177-3AD203B41FA5}">
                      <a16:colId xmlns:a16="http://schemas.microsoft.com/office/drawing/2014/main" val="3733311109"/>
                    </a:ext>
                  </a:extLst>
                </a:gridCol>
                <a:gridCol w="2488740">
                  <a:extLst>
                    <a:ext uri="{9D8B030D-6E8A-4147-A177-3AD203B41FA5}">
                      <a16:colId xmlns:a16="http://schemas.microsoft.com/office/drawing/2014/main" val="2364924018"/>
                    </a:ext>
                  </a:extLst>
                </a:gridCol>
              </a:tblGrid>
              <a:tr h="486606">
                <a:tc gridSpan="2">
                  <a:txBody>
                    <a:bodyPr/>
                    <a:lstStyle/>
                    <a:p>
                      <a:pPr algn="l" fontAlgn="b"/>
                      <a:r>
                        <a:rPr lang="en-US" sz="2400" u="none" strike="noStrike">
                          <a:effectLst/>
                        </a:rPr>
                        <a:t>Cost per Location for four 150kW DC Fast Chargers</a:t>
                      </a:r>
                      <a:endParaRPr lang="en-US" sz="24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extLst>
                  <a:ext uri="{0D108BD9-81ED-4DB2-BD59-A6C34878D82A}">
                    <a16:rowId xmlns:a16="http://schemas.microsoft.com/office/drawing/2014/main" val="618156109"/>
                  </a:ext>
                </a:extLst>
              </a:tr>
              <a:tr h="486606">
                <a:tc>
                  <a:txBody>
                    <a:bodyPr/>
                    <a:lstStyle/>
                    <a:p>
                      <a:pPr algn="l" fontAlgn="b"/>
                      <a:r>
                        <a:rPr lang="en-US" sz="2400" u="none" strike="noStrike">
                          <a:effectLst/>
                        </a:rPr>
                        <a:t>DCFC Equipment</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 $300,000 </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84409234"/>
                  </a:ext>
                </a:extLst>
              </a:tr>
              <a:tr h="486606">
                <a:tc>
                  <a:txBody>
                    <a:bodyPr/>
                    <a:lstStyle/>
                    <a:p>
                      <a:pPr algn="l" fontAlgn="b"/>
                      <a:r>
                        <a:rPr lang="en-US" sz="2400" b="0" i="0" u="none" strike="noStrike">
                          <a:solidFill>
                            <a:srgbClr val="000000"/>
                          </a:solidFill>
                          <a:effectLst/>
                          <a:latin typeface="Calibri" panose="020F0502020204030204" pitchFamily="34" charset="0"/>
                        </a:rPr>
                        <a:t>Design &amp; Permitting</a:t>
                      </a:r>
                    </a:p>
                  </a:txBody>
                  <a:tcPr marL="9525" marR="9525" marT="9525" marB="0" anchor="b"/>
                </a:tc>
                <a:tc>
                  <a:txBody>
                    <a:bodyPr/>
                    <a:lstStyle/>
                    <a:p>
                      <a:pPr algn="r" fontAlgn="b"/>
                      <a:r>
                        <a:rPr lang="en-US" sz="2400" b="0" i="0" u="none" strike="noStrike">
                          <a:solidFill>
                            <a:srgbClr val="000000"/>
                          </a:solidFill>
                          <a:effectLst/>
                          <a:latin typeface="Calibri" panose="020F0502020204030204" pitchFamily="34" charset="0"/>
                        </a:rPr>
                        <a:t>$30,000</a:t>
                      </a:r>
                    </a:p>
                  </a:txBody>
                  <a:tcPr marL="9525" marR="9525" marT="9525" marB="0" anchor="b"/>
                </a:tc>
                <a:extLst>
                  <a:ext uri="{0D108BD9-81ED-4DB2-BD59-A6C34878D82A}">
                    <a16:rowId xmlns:a16="http://schemas.microsoft.com/office/drawing/2014/main" val="3160183741"/>
                  </a:ext>
                </a:extLst>
              </a:tr>
              <a:tr h="486606">
                <a:tc>
                  <a:txBody>
                    <a:bodyPr/>
                    <a:lstStyle/>
                    <a:p>
                      <a:pPr algn="l" fontAlgn="b"/>
                      <a:r>
                        <a:rPr lang="en-US" sz="2400" u="none" strike="noStrike">
                          <a:effectLst/>
                        </a:rPr>
                        <a:t>Labor &amp; Materials</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 $190,000 </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52267803"/>
                  </a:ext>
                </a:extLst>
              </a:tr>
              <a:tr h="488132">
                <a:tc>
                  <a:txBody>
                    <a:bodyPr/>
                    <a:lstStyle/>
                    <a:p>
                      <a:pPr algn="l" fontAlgn="b"/>
                      <a:r>
                        <a:rPr lang="en-US" sz="2400" b="0" i="0" u="none" strike="noStrike">
                          <a:solidFill>
                            <a:srgbClr val="000000"/>
                          </a:solidFill>
                          <a:effectLst/>
                          <a:latin typeface="Calibri" panose="020F0502020204030204" pitchFamily="34" charset="0"/>
                        </a:rPr>
                        <a:t>Warranty / Maintenance</a:t>
                      </a:r>
                    </a:p>
                  </a:txBody>
                  <a:tcPr marL="9525" marR="9525" marT="9525" marB="0" anchor="b"/>
                </a:tc>
                <a:tc>
                  <a:txBody>
                    <a:bodyPr/>
                    <a:lstStyle/>
                    <a:p>
                      <a:pPr algn="r" fontAlgn="b"/>
                      <a:r>
                        <a:rPr lang="en-US" sz="2400" b="0" i="0" u="none" strike="noStrike">
                          <a:solidFill>
                            <a:srgbClr val="000000"/>
                          </a:solidFill>
                          <a:effectLst/>
                          <a:latin typeface="Calibri" panose="020F0502020204030204" pitchFamily="34" charset="0"/>
                        </a:rPr>
                        <a:t>$80,000</a:t>
                      </a:r>
                    </a:p>
                  </a:txBody>
                  <a:tcPr marL="9525" marR="9525" marT="9525" marB="0" anchor="b"/>
                </a:tc>
                <a:extLst>
                  <a:ext uri="{0D108BD9-81ED-4DB2-BD59-A6C34878D82A}">
                    <a16:rowId xmlns:a16="http://schemas.microsoft.com/office/drawing/2014/main" val="943146387"/>
                  </a:ext>
                </a:extLst>
              </a:tr>
              <a:tr h="486606">
                <a:tc>
                  <a:txBody>
                    <a:bodyPr/>
                    <a:lstStyle/>
                    <a:p>
                      <a:pPr algn="l" fontAlgn="b"/>
                      <a:r>
                        <a:rPr lang="en-US" sz="2400" i="1" u="none" strike="noStrike">
                          <a:effectLst/>
                        </a:rPr>
                        <a:t>Minimum</a:t>
                      </a:r>
                      <a:r>
                        <a:rPr lang="en-US" sz="2400" u="none" strike="noStrike">
                          <a:effectLst/>
                        </a:rPr>
                        <a:t> total per location</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 $600,000 </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65274356"/>
                  </a:ext>
                </a:extLst>
              </a:tr>
            </a:tbl>
          </a:graphicData>
        </a:graphic>
      </p:graphicFrame>
      <p:sp>
        <p:nvSpPr>
          <p:cNvPr id="7" name="Speech Bubble: Rectangle 6">
            <a:extLst>
              <a:ext uri="{FF2B5EF4-FFF2-40B4-BE49-F238E27FC236}">
                <a16:creationId xmlns:a16="http://schemas.microsoft.com/office/drawing/2014/main" id="{57F21EA6-DB9F-4C66-AB18-09FD61460606}"/>
              </a:ext>
            </a:extLst>
          </p:cNvPr>
          <p:cNvSpPr/>
          <p:nvPr/>
        </p:nvSpPr>
        <p:spPr>
          <a:xfrm>
            <a:off x="8609538" y="4055388"/>
            <a:ext cx="2813538" cy="1777859"/>
          </a:xfrm>
          <a:prstGeom prst="wedgeRectCallout">
            <a:avLst>
              <a:gd name="adj1" fmla="val 31953"/>
              <a:gd name="adj2" fmla="val -865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Total for 15 corridor locations is a minimum of </a:t>
            </a:r>
          </a:p>
          <a:p>
            <a:pPr algn="ctr"/>
            <a:r>
              <a:rPr lang="en-US" sz="2800" b="1"/>
              <a:t>$9 million</a:t>
            </a:r>
            <a:endParaRPr lang="en-US" sz="2400" b="1"/>
          </a:p>
        </p:txBody>
      </p:sp>
      <p:sp>
        <p:nvSpPr>
          <p:cNvPr id="9" name="Footer Placeholder 4">
            <a:extLst>
              <a:ext uri="{FF2B5EF4-FFF2-40B4-BE49-F238E27FC236}">
                <a16:creationId xmlns:a16="http://schemas.microsoft.com/office/drawing/2014/main" id="{13B4A0DC-E08D-4AE1-8F5A-C9FD352C35EB}"/>
              </a:ext>
            </a:extLst>
          </p:cNvPr>
          <p:cNvSpPr>
            <a:spLocks noGrp="1"/>
          </p:cNvSpPr>
          <p:nvPr>
            <p:ph type="ftr" sz="quarter" idx="11"/>
          </p:nvPr>
        </p:nvSpPr>
        <p:spPr>
          <a:xfrm>
            <a:off x="4800600" y="6459538"/>
            <a:ext cx="4648200" cy="365125"/>
          </a:xfrm>
        </p:spPr>
        <p:txBody>
          <a:bodyPr/>
          <a:lstStyle/>
          <a:p>
            <a:r>
              <a:rPr lang="en-US"/>
              <a:t>Vermont Electric Vehicle  &amp; Infrastructure </a:t>
            </a:r>
            <a:r>
              <a:rPr lang="en-US" err="1"/>
              <a:t>PRograms</a:t>
            </a:r>
            <a:endParaRPr lang="en-US"/>
          </a:p>
        </p:txBody>
      </p:sp>
    </p:spTree>
    <p:extLst>
      <p:ext uri="{BB962C8B-B14F-4D97-AF65-F5344CB8AC3E}">
        <p14:creationId xmlns:p14="http://schemas.microsoft.com/office/powerpoint/2010/main" val="1235781290"/>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8">
            <a:extLst>
              <a:ext uri="{FF2B5EF4-FFF2-40B4-BE49-F238E27FC236}">
                <a16:creationId xmlns:a16="http://schemas.microsoft.com/office/drawing/2014/main" id="{43EDF9C2-FFF5-4E40-9A38-1BFA9A7393AF}"/>
              </a:ext>
            </a:extLst>
          </p:cNvPr>
          <p:cNvSpPr>
            <a:spLocks noGrp="1"/>
          </p:cNvSpPr>
          <p:nvPr>
            <p:ph type="title"/>
          </p:nvPr>
        </p:nvSpPr>
        <p:spPr>
          <a:xfrm>
            <a:off x="342611" y="438411"/>
            <a:ext cx="3940940" cy="1378528"/>
          </a:xfrm>
        </p:spPr>
        <p:txBody>
          <a:bodyPr>
            <a:normAutofit/>
          </a:bodyPr>
          <a:lstStyle/>
          <a:p>
            <a:r>
              <a:rPr lang="en-US" sz="3000"/>
              <a:t>Projected Charging Needs for 2025</a:t>
            </a:r>
            <a:br>
              <a:rPr lang="en-US"/>
            </a:br>
            <a:endParaRPr lang="en-US"/>
          </a:p>
        </p:txBody>
      </p:sp>
      <p:sp>
        <p:nvSpPr>
          <p:cNvPr id="15" name="Text Placeholder 6">
            <a:extLst>
              <a:ext uri="{FF2B5EF4-FFF2-40B4-BE49-F238E27FC236}">
                <a16:creationId xmlns:a16="http://schemas.microsoft.com/office/drawing/2014/main" id="{4F5065BA-3579-4FA1-9386-65D9D6DFB97D}"/>
              </a:ext>
            </a:extLst>
          </p:cNvPr>
          <p:cNvSpPr>
            <a:spLocks noGrp="1"/>
          </p:cNvSpPr>
          <p:nvPr>
            <p:ph type="body" sz="half" idx="2"/>
          </p:nvPr>
        </p:nvSpPr>
        <p:spPr>
          <a:xfrm>
            <a:off x="222249" y="1552352"/>
            <a:ext cx="3679899" cy="5089747"/>
          </a:xfrm>
        </p:spPr>
        <p:txBody>
          <a:bodyPr vert="horz" lIns="0" tIns="45720" rIns="0" bIns="45720" rtlCol="0" anchor="t">
            <a:noAutofit/>
          </a:bodyPr>
          <a:lstStyle/>
          <a:p>
            <a:r>
              <a:rPr lang="en-US" sz="1800"/>
              <a:t>To support </a:t>
            </a:r>
            <a:r>
              <a:rPr lang="en-US" sz="1800" b="1"/>
              <a:t>6,585</a:t>
            </a:r>
            <a:r>
              <a:rPr lang="en-US" sz="1800"/>
              <a:t> PEVs in VT:</a:t>
            </a:r>
          </a:p>
          <a:p>
            <a:pPr marL="342900" indent="-342900">
              <a:buFont typeface="Calibri" panose="020F0502020204030204" pitchFamily="34" charset="0"/>
              <a:buChar char="•"/>
            </a:pPr>
            <a:r>
              <a:rPr lang="en-US" sz="1800"/>
              <a:t>330 Workplace Level 2 Plugs</a:t>
            </a:r>
            <a:endParaRPr lang="en-US" sz="1800">
              <a:cs typeface="Calibri"/>
            </a:endParaRPr>
          </a:p>
          <a:p>
            <a:pPr marL="342900" indent="-342900">
              <a:buFont typeface="Calibri" panose="020F0502020204030204" pitchFamily="34" charset="0"/>
              <a:buChar char="•"/>
            </a:pPr>
            <a:r>
              <a:rPr lang="en-US" sz="1800"/>
              <a:t>262 Public Level 2 Plugs</a:t>
            </a:r>
            <a:endParaRPr lang="en-US" sz="1800">
              <a:cs typeface="Calibri"/>
            </a:endParaRPr>
          </a:p>
          <a:p>
            <a:pPr marL="342900" indent="-342900">
              <a:buFont typeface="Calibri" panose="020F0502020204030204" pitchFamily="34" charset="0"/>
              <a:buChar char="•"/>
            </a:pPr>
            <a:r>
              <a:rPr lang="en-US" sz="1800"/>
              <a:t>69 Public DC Fast Charging Plugs</a:t>
            </a:r>
            <a:endParaRPr lang="en-US" sz="1800">
              <a:cs typeface="Calibri"/>
            </a:endParaRPr>
          </a:p>
          <a:p>
            <a:r>
              <a:rPr lang="en-US" sz="1800"/>
              <a:t>Vermont currently has:</a:t>
            </a:r>
            <a:endParaRPr lang="en-US" sz="1800">
              <a:cs typeface="Calibri"/>
            </a:endParaRPr>
          </a:p>
          <a:p>
            <a:pPr marL="342900" indent="-342900">
              <a:buFont typeface="Calibri" panose="020F0502020204030204" pitchFamily="34" charset="0"/>
              <a:buChar char="•"/>
            </a:pPr>
            <a:r>
              <a:rPr lang="en-US" sz="1800"/>
              <a:t>714 Public Level 2 Plugs</a:t>
            </a:r>
            <a:endParaRPr lang="en-US" sz="1800">
              <a:cs typeface="Calibri"/>
            </a:endParaRPr>
          </a:p>
          <a:p>
            <a:pPr marL="342900" indent="-342900">
              <a:buFont typeface="Calibri" panose="020F0502020204030204" pitchFamily="34" charset="0"/>
              <a:buChar char="•"/>
            </a:pPr>
            <a:r>
              <a:rPr lang="en-US" sz="1800"/>
              <a:t>76 Public DC Fast Charging Plugs, with more in progress</a:t>
            </a:r>
            <a:endParaRPr lang="en-US" sz="1800">
              <a:cs typeface="Calibri"/>
            </a:endParaRPr>
          </a:p>
          <a:p>
            <a:r>
              <a:rPr lang="en-US" sz="1800"/>
              <a:t>To support </a:t>
            </a:r>
            <a:r>
              <a:rPr lang="en-US" sz="1800" b="1"/>
              <a:t>27,000 PEVs </a:t>
            </a:r>
            <a:r>
              <a:rPr lang="en-US" sz="1800"/>
              <a:t>in VT by 2025:</a:t>
            </a:r>
            <a:endParaRPr lang="en-US" sz="1800">
              <a:cs typeface="Calibri"/>
            </a:endParaRPr>
          </a:p>
          <a:p>
            <a:pPr marL="285750" indent="-285750">
              <a:buFont typeface="Arial" panose="020B0604020202020204" pitchFamily="34" charset="0"/>
              <a:buChar char="•"/>
            </a:pPr>
            <a:r>
              <a:rPr lang="en-US" sz="1800"/>
              <a:t>At least another 250 Level 2 plugs</a:t>
            </a:r>
            <a:endParaRPr lang="en-US" sz="1800">
              <a:cs typeface="Calibri"/>
            </a:endParaRPr>
          </a:p>
          <a:p>
            <a:pPr marL="285750" indent="-285750">
              <a:buFont typeface="Arial" panose="020B0604020202020204" pitchFamily="34" charset="0"/>
              <a:buChar char="•"/>
            </a:pPr>
            <a:r>
              <a:rPr lang="en-US" sz="1800"/>
              <a:t>At least another 150 DCFC plugs in 38+ locations</a:t>
            </a:r>
            <a:endParaRPr lang="en-US" sz="1800">
              <a:cs typeface="Calibri"/>
            </a:endParaRPr>
          </a:p>
        </p:txBody>
      </p:sp>
      <p:sp>
        <p:nvSpPr>
          <p:cNvPr id="17" name="TextBox 16">
            <a:extLst>
              <a:ext uri="{FF2B5EF4-FFF2-40B4-BE49-F238E27FC236}">
                <a16:creationId xmlns:a16="http://schemas.microsoft.com/office/drawing/2014/main" id="{5FE50FEF-EF10-4359-A2E8-AAF1D878B92F}"/>
              </a:ext>
            </a:extLst>
          </p:cNvPr>
          <p:cNvSpPr txBox="1"/>
          <p:nvPr/>
        </p:nvSpPr>
        <p:spPr>
          <a:xfrm>
            <a:off x="4971141" y="5825354"/>
            <a:ext cx="4477659" cy="276999"/>
          </a:xfrm>
          <a:prstGeom prst="rect">
            <a:avLst/>
          </a:prstGeom>
          <a:noFill/>
        </p:spPr>
        <p:txBody>
          <a:bodyPr wrap="square" rtlCol="0">
            <a:spAutoFit/>
          </a:bodyPr>
          <a:lstStyle/>
          <a:p>
            <a:r>
              <a:rPr lang="en-US" sz="1200"/>
              <a:t>Credit: Alternative Fuels Data Center, </a:t>
            </a:r>
            <a:r>
              <a:rPr lang="en-US" sz="1200">
                <a:hlinkClick r:id="rId4"/>
              </a:rPr>
              <a:t>EVI Pro-lite</a:t>
            </a:r>
            <a:endParaRPr lang="en-US" sz="1200"/>
          </a:p>
        </p:txBody>
      </p:sp>
      <p:sp>
        <p:nvSpPr>
          <p:cNvPr id="19" name="Date Placeholder 3">
            <a:extLst>
              <a:ext uri="{FF2B5EF4-FFF2-40B4-BE49-F238E27FC236}">
                <a16:creationId xmlns:a16="http://schemas.microsoft.com/office/drawing/2014/main" id="{2F6BCFA3-2F19-4D4D-8B0C-66266E460195}"/>
              </a:ext>
            </a:extLst>
          </p:cNvPr>
          <p:cNvSpPr txBox="1">
            <a:spLocks/>
          </p:cNvSpPr>
          <p:nvPr/>
        </p:nvSpPr>
        <p:spPr>
          <a:xfrm>
            <a:off x="508880" y="6512105"/>
            <a:ext cx="261851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t>05/18/2022</a:t>
            </a:r>
          </a:p>
        </p:txBody>
      </p:sp>
      <p:sp>
        <p:nvSpPr>
          <p:cNvPr id="9" name="Footer Placeholder 4">
            <a:extLst>
              <a:ext uri="{FF2B5EF4-FFF2-40B4-BE49-F238E27FC236}">
                <a16:creationId xmlns:a16="http://schemas.microsoft.com/office/drawing/2014/main" id="{EF2F3B1F-9A5D-4D28-8174-EBA23E051539}"/>
              </a:ext>
            </a:extLst>
          </p:cNvPr>
          <p:cNvSpPr>
            <a:spLocks noGrp="1"/>
          </p:cNvSpPr>
          <p:nvPr>
            <p:ph type="ftr" sz="quarter" idx="11"/>
          </p:nvPr>
        </p:nvSpPr>
        <p:spPr>
          <a:xfrm>
            <a:off x="4800600" y="6459538"/>
            <a:ext cx="4648200" cy="365125"/>
          </a:xfrm>
        </p:spPr>
        <p:txBody>
          <a:bodyPr/>
          <a:lstStyle/>
          <a:p>
            <a:r>
              <a:rPr lang="en-US"/>
              <a:t>Vermont Electric Vehicle  &amp; Infrastructure </a:t>
            </a:r>
            <a:r>
              <a:rPr lang="en-US" err="1"/>
              <a:t>PRograms</a:t>
            </a:r>
            <a:endParaRPr lang="en-US"/>
          </a:p>
        </p:txBody>
      </p:sp>
      <p:pic>
        <p:nvPicPr>
          <p:cNvPr id="4" name="Picture 3" descr="Graphical user interface, text, application&#10;&#10;Description automatically generated">
            <a:extLst>
              <a:ext uri="{FF2B5EF4-FFF2-40B4-BE49-F238E27FC236}">
                <a16:creationId xmlns:a16="http://schemas.microsoft.com/office/drawing/2014/main" id="{FF6F0F5A-7148-B3DB-7691-E6E00A39A83F}"/>
              </a:ext>
            </a:extLst>
          </p:cNvPr>
          <p:cNvPicPr>
            <a:picLocks noChangeAspect="1"/>
          </p:cNvPicPr>
          <p:nvPr/>
        </p:nvPicPr>
        <p:blipFill>
          <a:blip r:embed="rId5"/>
          <a:stretch>
            <a:fillRect/>
          </a:stretch>
        </p:blipFill>
        <p:spPr>
          <a:xfrm>
            <a:off x="4800600" y="438411"/>
            <a:ext cx="6429617" cy="5155825"/>
          </a:xfrm>
          <a:prstGeom prst="rect">
            <a:avLst/>
          </a:prstGeom>
        </p:spPr>
      </p:pic>
    </p:spTree>
    <p:extLst>
      <p:ext uri="{BB962C8B-B14F-4D97-AF65-F5344CB8AC3E}">
        <p14:creationId xmlns:p14="http://schemas.microsoft.com/office/powerpoint/2010/main" val="499555441"/>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140415"/>
          </a:xfrm>
        </p:spPr>
        <p:txBody>
          <a:bodyPr>
            <a:normAutofit/>
          </a:bodyPr>
          <a:lstStyle/>
          <a:p>
            <a:r>
              <a:rPr lang="en-US" sz="4000"/>
              <a:t>Statewide EV Charging Plan </a:t>
            </a:r>
          </a:p>
        </p:txBody>
      </p:sp>
      <p:sp>
        <p:nvSpPr>
          <p:cNvPr id="3" name="Content Placeholder 2"/>
          <p:cNvSpPr>
            <a:spLocks noGrp="1"/>
          </p:cNvSpPr>
          <p:nvPr>
            <p:ph sz="half" idx="1"/>
          </p:nvPr>
        </p:nvSpPr>
        <p:spPr>
          <a:xfrm>
            <a:off x="1097280" y="2022765"/>
            <a:ext cx="6134793" cy="4326080"/>
          </a:xfrm>
        </p:spPr>
        <p:txBody>
          <a:bodyPr>
            <a:normAutofit fontScale="92500" lnSpcReduction="20000"/>
          </a:bodyPr>
          <a:lstStyle/>
          <a:p>
            <a:pPr>
              <a:buFont typeface="Arial" panose="020B0604020202020204" pitchFamily="34" charset="0"/>
              <a:buChar char="•"/>
            </a:pPr>
            <a:r>
              <a:rPr lang="en-US" sz="1900"/>
              <a:t> Different use cases and interconnections: residential, workplace, highways</a:t>
            </a:r>
          </a:p>
          <a:p>
            <a:pPr>
              <a:buFont typeface="Arial" panose="020B0604020202020204" pitchFamily="34" charset="0"/>
              <a:buChar char="•"/>
            </a:pPr>
            <a:r>
              <a:rPr lang="en-US" sz="1900"/>
              <a:t> Trends, projections, goals for EV adoption in Vermont, current and future requirements</a:t>
            </a:r>
          </a:p>
          <a:p>
            <a:pPr>
              <a:buFont typeface="Arial" panose="020B0604020202020204" pitchFamily="34" charset="0"/>
              <a:buChar char="•"/>
            </a:pPr>
            <a:r>
              <a:rPr lang="en-US" sz="1900"/>
              <a:t> Funding sources and EVSE policy—federal, state, local, utility</a:t>
            </a:r>
          </a:p>
          <a:p>
            <a:pPr>
              <a:buFont typeface="Arial" panose="020B0604020202020204" pitchFamily="34" charset="0"/>
              <a:buChar char="•"/>
            </a:pPr>
            <a:r>
              <a:rPr lang="en-US" sz="1900"/>
              <a:t> Strategies from other states and places to increase charging availability</a:t>
            </a:r>
          </a:p>
          <a:p>
            <a:pPr>
              <a:buFont typeface="Arial" panose="020B0604020202020204" pitchFamily="34" charset="0"/>
              <a:buChar char="•"/>
            </a:pPr>
            <a:r>
              <a:rPr lang="en-US" sz="1900"/>
              <a:t> Financial modeling for EV charging deployment—how many, over what time period, for what cost? How can public investments encourage private investment in EVSE network, and by when?</a:t>
            </a:r>
          </a:p>
          <a:p>
            <a:pPr>
              <a:buFont typeface="Arial" panose="020B0604020202020204" pitchFamily="34" charset="0"/>
              <a:buChar char="•"/>
            </a:pPr>
            <a:r>
              <a:rPr lang="en-US" sz="1900"/>
              <a:t> Fleet (including medium and heavy-duty) considerations</a:t>
            </a:r>
          </a:p>
          <a:p>
            <a:pPr>
              <a:buFont typeface="Arial" panose="020B0604020202020204" pitchFamily="34" charset="0"/>
              <a:buChar char="•"/>
            </a:pPr>
            <a:r>
              <a:rPr lang="en-US" sz="1900"/>
              <a:t> Infrastructure Resiliency and Emergency Response</a:t>
            </a:r>
          </a:p>
          <a:p>
            <a:pPr>
              <a:buFont typeface="Arial" panose="020B0604020202020204" pitchFamily="34" charset="0"/>
              <a:buChar char="•"/>
            </a:pPr>
            <a:r>
              <a:rPr lang="en-US" sz="1900"/>
              <a:t> EVSE siting prioritization and mapping analyses of gaps/need for redundancy</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marL="0" indent="0">
              <a:buNone/>
            </a:pPr>
            <a:endParaRPr lang="en-US"/>
          </a:p>
        </p:txBody>
      </p:sp>
      <p:sp>
        <p:nvSpPr>
          <p:cNvPr id="5" name="Date Placeholder 4"/>
          <p:cNvSpPr>
            <a:spLocks noGrp="1"/>
          </p:cNvSpPr>
          <p:nvPr>
            <p:ph type="dt" sz="half" idx="10"/>
          </p:nvPr>
        </p:nvSpPr>
        <p:spPr/>
        <p:txBody>
          <a:bodyPr/>
          <a:lstStyle/>
          <a:p>
            <a:r>
              <a:rPr lang="en-US" sz="900"/>
              <a:t>05/18/2022</a:t>
            </a:r>
          </a:p>
          <a:p>
            <a:endParaRPr lang="en-US"/>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963860865"/>
              </p:ext>
            </p:extLst>
          </p:nvPr>
        </p:nvGraphicFramePr>
        <p:xfrm>
          <a:off x="8839200" y="3429000"/>
          <a:ext cx="3075709" cy="2696226"/>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A car parked next to a sign&#10;&#10;Description automatically generated with low confidence">
            <a:extLst>
              <a:ext uri="{FF2B5EF4-FFF2-40B4-BE49-F238E27FC236}">
                <a16:creationId xmlns:a16="http://schemas.microsoft.com/office/drawing/2014/main" id="{062040AE-52D2-4F89-A722-DF8CB36EBD50}"/>
              </a:ext>
            </a:extLst>
          </p:cNvPr>
          <p:cNvPicPr>
            <a:picLocks noChangeAspect="1"/>
          </p:cNvPicPr>
          <p:nvPr/>
        </p:nvPicPr>
        <p:blipFill>
          <a:blip r:embed="rId4"/>
          <a:stretch>
            <a:fillRect/>
          </a:stretch>
        </p:blipFill>
        <p:spPr>
          <a:xfrm>
            <a:off x="7594527" y="2022765"/>
            <a:ext cx="4219937" cy="3813965"/>
          </a:xfrm>
          <a:prstGeom prst="rect">
            <a:avLst/>
          </a:prstGeom>
        </p:spPr>
      </p:pic>
      <p:sp>
        <p:nvSpPr>
          <p:cNvPr id="8" name="Footer Placeholder 5">
            <a:extLst>
              <a:ext uri="{FF2B5EF4-FFF2-40B4-BE49-F238E27FC236}">
                <a16:creationId xmlns:a16="http://schemas.microsoft.com/office/drawing/2014/main" id="{35BD6E48-007A-4DF0-B5FC-0231FDAF1EAA}"/>
              </a:ext>
            </a:extLst>
          </p:cNvPr>
          <p:cNvSpPr>
            <a:spLocks noGrp="1"/>
          </p:cNvSpPr>
          <p:nvPr>
            <p:ph type="ftr" sz="quarter" idx="11"/>
          </p:nvPr>
        </p:nvSpPr>
        <p:spPr>
          <a:xfrm>
            <a:off x="3686175" y="6459538"/>
            <a:ext cx="4822825" cy="365125"/>
          </a:xfrm>
        </p:spPr>
        <p:txBody>
          <a:bodyPr/>
          <a:lstStyle/>
          <a:p>
            <a:r>
              <a:rPr lang="en-US"/>
              <a:t>Vermont Electric Vehicle  &amp; Infrastructure </a:t>
            </a:r>
            <a:r>
              <a:rPr lang="en-US" err="1"/>
              <a:t>PRograms</a:t>
            </a:r>
            <a:endParaRPr lang="en-US"/>
          </a:p>
        </p:txBody>
      </p:sp>
    </p:spTree>
    <p:extLst>
      <p:ext uri="{BB962C8B-B14F-4D97-AF65-F5344CB8AC3E}">
        <p14:creationId xmlns:p14="http://schemas.microsoft.com/office/powerpoint/2010/main" val="3761508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72737" y="911844"/>
            <a:ext cx="3940940" cy="5821465"/>
          </a:xfrm>
        </p:spPr>
        <p:txBody>
          <a:bodyPr>
            <a:noAutofit/>
          </a:bodyPr>
          <a:lstStyle/>
          <a:p>
            <a:r>
              <a:rPr lang="en-US" sz="1300"/>
              <a:t>States should consult with entities including:  </a:t>
            </a:r>
          </a:p>
          <a:p>
            <a:r>
              <a:rPr lang="en-US" sz="1300"/>
              <a:t>Metropolitan Planning Organizations and Regional Transportation Planning Organizations; Counties and cities, including coordination with existing EV charging programs; State departments of energy, including Clean Cities Coalitions; State environmental protection agencies; State economic development agencies; State public utility commissions; State weights and measurement agencies; State and Federal land management agencies; State manufacturing extension partnerships; State department of motor vehicles; State department of commercial motor vehicles; Responsible emergency/disaster preparedness functions in the State; Tribal governments; Electric utilities and transmission and distribution owners and regulators; Electric vehicle service providers; Public transportation agencies; Port and freight authorities; Community-based organizations, environmental justice and environmental protection organizations, small business associations, Chambers of Commerce; labor organizations, and private entities; and Other appropriate parties…And Private sector EV charging infrastructure owners and network operators; Vehicle manufacturers; Unions and other labor organizations; Real estate industry groups; Minority- and women-based organizations; Freight industry groups; EV industry organizations and EV advocacy groups, as applicable; Gas station owners and operators; Taxicab commissions and ridesharing companies; Emergency management and public safety agencies; and Other appropriate parties</a:t>
            </a:r>
            <a:endParaRPr lang="en-US" sz="1300">
              <a:solidFill>
                <a:schemeClr val="bg1"/>
              </a:solidFill>
            </a:endParaRPr>
          </a:p>
        </p:txBody>
      </p:sp>
      <p:sp>
        <p:nvSpPr>
          <p:cNvPr id="11" name="Title 8">
            <a:extLst>
              <a:ext uri="{FF2B5EF4-FFF2-40B4-BE49-F238E27FC236}">
                <a16:creationId xmlns:a16="http://schemas.microsoft.com/office/drawing/2014/main" id="{43EDF9C2-FFF5-4E40-9A38-1BFA9A7393AF}"/>
              </a:ext>
            </a:extLst>
          </p:cNvPr>
          <p:cNvSpPr>
            <a:spLocks noGrp="1"/>
          </p:cNvSpPr>
          <p:nvPr>
            <p:ph type="title"/>
          </p:nvPr>
        </p:nvSpPr>
        <p:spPr>
          <a:xfrm>
            <a:off x="72737" y="24938"/>
            <a:ext cx="3940940" cy="1378528"/>
          </a:xfrm>
        </p:spPr>
        <p:txBody>
          <a:bodyPr>
            <a:normAutofit/>
          </a:bodyPr>
          <a:lstStyle/>
          <a:p>
            <a:r>
              <a:rPr lang="en-US" sz="3000"/>
              <a:t>Public Engagement</a:t>
            </a:r>
            <a:br>
              <a:rPr lang="en-US"/>
            </a:br>
            <a:endParaRPr lang="en-US"/>
          </a:p>
        </p:txBody>
      </p:sp>
      <p:sp>
        <p:nvSpPr>
          <p:cNvPr id="13" name="Title 1">
            <a:extLst>
              <a:ext uri="{FF2B5EF4-FFF2-40B4-BE49-F238E27FC236}">
                <a16:creationId xmlns:a16="http://schemas.microsoft.com/office/drawing/2014/main" id="{9BB8C69F-BC00-41C6-A1B8-A9DD0BDC2F08}"/>
              </a:ext>
            </a:extLst>
          </p:cNvPr>
          <p:cNvSpPr txBox="1">
            <a:spLocks/>
          </p:cNvSpPr>
          <p:nvPr/>
        </p:nvSpPr>
        <p:spPr>
          <a:xfrm>
            <a:off x="4895671" y="0"/>
            <a:ext cx="6768640" cy="1022653"/>
          </a:xfrm>
          <a:prstGeom prst="rect">
            <a:avLst/>
          </a:prstGeom>
        </p:spPr>
        <p:txBody>
          <a:bodyPr vert="horz" lIns="91440" tIns="45720" rIns="91440" bIns="45720" rtlCol="0" anchor="b">
            <a:normAutofit fontScale="92500"/>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4000">
                <a:solidFill>
                  <a:schemeClr val="tx1"/>
                </a:solidFill>
              </a:rPr>
              <a:t>FHWA Required State Plan Elements</a:t>
            </a:r>
          </a:p>
        </p:txBody>
      </p:sp>
      <p:sp>
        <p:nvSpPr>
          <p:cNvPr id="14" name="Content Placeholder 2">
            <a:extLst>
              <a:ext uri="{FF2B5EF4-FFF2-40B4-BE49-F238E27FC236}">
                <a16:creationId xmlns:a16="http://schemas.microsoft.com/office/drawing/2014/main" id="{ACF95096-D256-4303-89CD-012CB384D6BC}"/>
              </a:ext>
            </a:extLst>
          </p:cNvPr>
          <p:cNvSpPr>
            <a:spLocks noGrp="1"/>
          </p:cNvSpPr>
          <p:nvPr>
            <p:ph sz="half" idx="1"/>
          </p:nvPr>
        </p:nvSpPr>
        <p:spPr>
          <a:xfrm>
            <a:off x="3740380" y="1144357"/>
            <a:ext cx="6768640" cy="4938670"/>
          </a:xfrm>
        </p:spPr>
        <p:txBody>
          <a:bodyPr>
            <a:noAutofit/>
          </a:bodyPr>
          <a:lstStyle/>
          <a:p>
            <a:endParaRPr lang="en-US" sz="1800"/>
          </a:p>
          <a:p>
            <a:pPr marL="1200150" marR="0" lvl="2" indent="-285750">
              <a:lnSpc>
                <a:spcPct val="150000"/>
              </a:lnSpc>
              <a:spcBef>
                <a:spcPts val="0"/>
              </a:spcBef>
              <a:spcAft>
                <a:spcPts val="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State Agency coordination</a:t>
            </a:r>
          </a:p>
          <a:p>
            <a:pPr marL="1200150" marR="0" lvl="2" indent="-285750">
              <a:lnSpc>
                <a:spcPct val="150000"/>
              </a:lnSpc>
              <a:spcBef>
                <a:spcPts val="0"/>
              </a:spcBef>
              <a:spcAft>
                <a:spcPts val="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Public engagement</a:t>
            </a:r>
          </a:p>
          <a:p>
            <a:pPr marL="1200150" marR="0" lvl="2" indent="-285750">
              <a:lnSpc>
                <a:spcPct val="150000"/>
              </a:lnSpc>
              <a:spcBef>
                <a:spcPts val="0"/>
              </a:spcBef>
              <a:spcAft>
                <a:spcPts val="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Plan vision and goals</a:t>
            </a:r>
          </a:p>
          <a:p>
            <a:pPr marL="1200150" marR="0" lvl="2" indent="-285750">
              <a:lnSpc>
                <a:spcPct val="150000"/>
              </a:lnSpc>
              <a:spcBef>
                <a:spcPts val="0"/>
              </a:spcBef>
              <a:spcAft>
                <a:spcPts val="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Contracting </a:t>
            </a:r>
          </a:p>
          <a:p>
            <a:pPr marL="1200150" marR="0" lvl="2" indent="-285750">
              <a:lnSpc>
                <a:spcPct val="150000"/>
              </a:lnSpc>
              <a:spcBef>
                <a:spcPts val="0"/>
              </a:spcBef>
              <a:spcAft>
                <a:spcPts val="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Existing and future conditions</a:t>
            </a:r>
          </a:p>
          <a:p>
            <a:pPr marL="1200150" marR="0" lvl="2" indent="-285750">
              <a:lnSpc>
                <a:spcPct val="150000"/>
              </a:lnSpc>
              <a:spcBef>
                <a:spcPts val="0"/>
              </a:spcBef>
              <a:spcAft>
                <a:spcPts val="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Implementation</a:t>
            </a:r>
          </a:p>
          <a:p>
            <a:pPr marL="1200150" marR="0" lvl="2" indent="-285750">
              <a:lnSpc>
                <a:spcPct val="150000"/>
              </a:lnSpc>
              <a:spcBef>
                <a:spcPts val="0"/>
              </a:spcBef>
              <a:spcAft>
                <a:spcPts val="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Civil Rights </a:t>
            </a:r>
          </a:p>
          <a:p>
            <a:pPr marL="1200150" marR="0" lvl="2" indent="-285750">
              <a:lnSpc>
                <a:spcPct val="150000"/>
              </a:lnSpc>
              <a:spcBef>
                <a:spcPts val="0"/>
              </a:spcBef>
              <a:spcAft>
                <a:spcPts val="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Equity Considerations</a:t>
            </a:r>
          </a:p>
          <a:p>
            <a:pPr marL="1200150" marR="0" lvl="2" indent="-285750">
              <a:lnSpc>
                <a:spcPct val="150000"/>
              </a:lnSpc>
              <a:spcBef>
                <a:spcPts val="0"/>
              </a:spcBef>
              <a:spcAft>
                <a:spcPts val="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Labor </a:t>
            </a:r>
            <a:r>
              <a:rPr lang="en-US" sz="1800">
                <a:latin typeface="Calibri" panose="020F0502020204030204" pitchFamily="34" charset="0"/>
                <a:ea typeface="Calibri" panose="020F0502020204030204" pitchFamily="34" charset="0"/>
                <a:cs typeface="Times New Roman" panose="02020603050405020304" pitchFamily="18" charset="0"/>
              </a:rPr>
              <a:t>&amp; </a:t>
            </a:r>
            <a:r>
              <a:rPr lang="en-US" sz="1800">
                <a:effectLst/>
                <a:latin typeface="Calibri" panose="020F0502020204030204" pitchFamily="34" charset="0"/>
                <a:ea typeface="Calibri" panose="020F0502020204030204" pitchFamily="34" charset="0"/>
                <a:cs typeface="Times New Roman" panose="02020603050405020304" pitchFamily="18" charset="0"/>
              </a:rPr>
              <a:t>workforce considerations</a:t>
            </a:r>
          </a:p>
          <a:p>
            <a:pPr marL="1200150" marR="0" lvl="2" indent="-285750">
              <a:lnSpc>
                <a:spcPct val="150000"/>
              </a:lnSpc>
              <a:spcBef>
                <a:spcPts val="0"/>
              </a:spcBef>
              <a:spcAft>
                <a:spcPts val="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Cybersecurity</a:t>
            </a:r>
          </a:p>
          <a:p>
            <a:pPr marL="1200150" marR="0" lvl="2" indent="-285750">
              <a:lnSpc>
                <a:spcPct val="150000"/>
              </a:lnSpc>
              <a:spcBef>
                <a:spcPts val="0"/>
              </a:spcBef>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Program Evaluation</a:t>
            </a:r>
          </a:p>
          <a:p>
            <a:pPr marL="0" indent="0">
              <a:buNone/>
            </a:pPr>
            <a:endParaRPr lang="en-US" sz="1800"/>
          </a:p>
        </p:txBody>
      </p:sp>
      <p:pic>
        <p:nvPicPr>
          <p:cNvPr id="8" name="Picture 7" descr="Map&#10;&#10;Description automatically generated">
            <a:extLst>
              <a:ext uri="{FF2B5EF4-FFF2-40B4-BE49-F238E27FC236}">
                <a16:creationId xmlns:a16="http://schemas.microsoft.com/office/drawing/2014/main" id="{3CBD2225-8D75-4A0E-BFF3-C67B456BBC39}"/>
              </a:ext>
            </a:extLst>
          </p:cNvPr>
          <p:cNvPicPr>
            <a:picLocks noChangeAspect="1"/>
          </p:cNvPicPr>
          <p:nvPr/>
        </p:nvPicPr>
        <p:blipFill rotWithShape="1">
          <a:blip r:embed="rId3"/>
          <a:srcRect t="1" r="25593" b="-2184"/>
          <a:stretch/>
        </p:blipFill>
        <p:spPr>
          <a:xfrm>
            <a:off x="8244481" y="1649701"/>
            <a:ext cx="3759058" cy="2521398"/>
          </a:xfrm>
          <a:prstGeom prst="rect">
            <a:avLst/>
          </a:prstGeom>
        </p:spPr>
      </p:pic>
      <p:sp>
        <p:nvSpPr>
          <p:cNvPr id="9" name="Footer Placeholder 4">
            <a:extLst>
              <a:ext uri="{FF2B5EF4-FFF2-40B4-BE49-F238E27FC236}">
                <a16:creationId xmlns:a16="http://schemas.microsoft.com/office/drawing/2014/main" id="{B675BFA3-F06D-4E0D-95C9-29767C805128}"/>
              </a:ext>
            </a:extLst>
          </p:cNvPr>
          <p:cNvSpPr>
            <a:spLocks noGrp="1"/>
          </p:cNvSpPr>
          <p:nvPr>
            <p:ph type="ftr" sz="quarter" idx="11"/>
          </p:nvPr>
        </p:nvSpPr>
        <p:spPr>
          <a:xfrm>
            <a:off x="4800600" y="6459538"/>
            <a:ext cx="4648200" cy="365125"/>
          </a:xfrm>
        </p:spPr>
        <p:txBody>
          <a:bodyPr/>
          <a:lstStyle/>
          <a:p>
            <a:r>
              <a:rPr lang="en-US"/>
              <a:t>Vermont Electric Vehicle  &amp; Infrastructure </a:t>
            </a:r>
            <a:r>
              <a:rPr lang="en-US" err="1"/>
              <a:t>PRograms</a:t>
            </a:r>
            <a:endParaRPr lang="en-US"/>
          </a:p>
        </p:txBody>
      </p:sp>
    </p:spTree>
    <p:extLst>
      <p:ext uri="{BB962C8B-B14F-4D97-AF65-F5344CB8AC3E}">
        <p14:creationId xmlns:p14="http://schemas.microsoft.com/office/powerpoint/2010/main" val="3258797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140415"/>
          </a:xfrm>
        </p:spPr>
        <p:txBody>
          <a:bodyPr>
            <a:normAutofit/>
          </a:bodyPr>
          <a:lstStyle/>
          <a:p>
            <a:r>
              <a:rPr lang="en-US" sz="4000"/>
              <a:t>General Location Prioritization Factors</a:t>
            </a:r>
          </a:p>
        </p:txBody>
      </p:sp>
      <p:sp>
        <p:nvSpPr>
          <p:cNvPr id="3" name="Content Placeholder 2"/>
          <p:cNvSpPr>
            <a:spLocks noGrp="1"/>
          </p:cNvSpPr>
          <p:nvPr>
            <p:ph sz="half" idx="1"/>
          </p:nvPr>
        </p:nvSpPr>
        <p:spPr>
          <a:xfrm>
            <a:off x="1097280" y="2022765"/>
            <a:ext cx="7125084" cy="4326080"/>
          </a:xfrm>
        </p:spPr>
        <p:txBody>
          <a:bodyPr>
            <a:normAutofit/>
          </a:bodyPr>
          <a:lstStyle/>
          <a:p>
            <a:pPr marL="450342" indent="-285750">
              <a:spcBef>
                <a:spcPts val="0"/>
              </a:spcBef>
              <a:spcAft>
                <a:spcPts val="1200"/>
              </a:spcAft>
              <a:buFont typeface="Arial" panose="020B0604020202020204" pitchFamily="34" charset="0"/>
              <a:buChar char="•"/>
            </a:pPr>
            <a:r>
              <a:rPr lang="en-US" sz="2200">
                <a:latin typeface="Calibri" panose="020F0502020204030204" pitchFamily="34" charset="0"/>
                <a:ea typeface="Times New Roman" panose="02020603050405020304" pitchFamily="18" charset="0"/>
              </a:rPr>
              <a:t>Highway traffic volumes</a:t>
            </a:r>
          </a:p>
          <a:p>
            <a:pPr marL="450342" indent="-285750">
              <a:spcBef>
                <a:spcPts val="0"/>
              </a:spcBef>
              <a:spcAft>
                <a:spcPts val="1200"/>
              </a:spcAft>
              <a:buFont typeface="Arial" panose="020B0604020202020204" pitchFamily="34" charset="0"/>
              <a:buChar char="•"/>
            </a:pPr>
            <a:r>
              <a:rPr lang="en-US" sz="2200">
                <a:latin typeface="Calibri" panose="020F0502020204030204" pitchFamily="34" charset="0"/>
                <a:ea typeface="Times New Roman" panose="02020603050405020304" pitchFamily="18" charset="0"/>
              </a:rPr>
              <a:t>Travel services and other employment</a:t>
            </a:r>
          </a:p>
          <a:p>
            <a:pPr marL="450342" indent="-285750">
              <a:spcBef>
                <a:spcPts val="0"/>
              </a:spcBef>
              <a:spcAft>
                <a:spcPts val="1200"/>
              </a:spcAft>
              <a:buFont typeface="Arial" panose="020B0604020202020204" pitchFamily="34" charset="0"/>
              <a:buChar char="•"/>
            </a:pPr>
            <a:r>
              <a:rPr lang="en-US" sz="2200">
                <a:effectLst/>
                <a:latin typeface="Calibri" panose="020F0502020204030204" pitchFamily="34" charset="0"/>
                <a:ea typeface="Times New Roman" panose="02020603050405020304" pitchFamily="18" charset="0"/>
              </a:rPr>
              <a:t>Walkability</a:t>
            </a:r>
          </a:p>
          <a:p>
            <a:pPr marL="450342" indent="-285750">
              <a:spcBef>
                <a:spcPts val="0"/>
              </a:spcBef>
              <a:spcAft>
                <a:spcPts val="1200"/>
              </a:spcAft>
              <a:buFont typeface="Arial" panose="020B0604020202020204" pitchFamily="34" charset="0"/>
              <a:buChar char="•"/>
            </a:pPr>
            <a:r>
              <a:rPr lang="en-US" sz="2200">
                <a:latin typeface="Calibri" panose="020F0502020204030204" pitchFamily="34" charset="0"/>
                <a:ea typeface="Times New Roman" panose="02020603050405020304" pitchFamily="18" charset="0"/>
              </a:rPr>
              <a:t>Environmental justice factors related to income and race</a:t>
            </a:r>
            <a:endParaRPr lang="en-US" sz="2200">
              <a:effectLst/>
              <a:latin typeface="Calibri" panose="020F0502020204030204" pitchFamily="34" charset="0"/>
              <a:ea typeface="Times New Roman" panose="02020603050405020304" pitchFamily="18" charset="0"/>
            </a:endParaRPr>
          </a:p>
          <a:p>
            <a:pPr marL="450342" indent="-285750">
              <a:spcBef>
                <a:spcPts val="0"/>
              </a:spcBef>
              <a:spcAft>
                <a:spcPts val="1200"/>
              </a:spcAft>
              <a:buFont typeface="Arial" panose="020B0604020202020204" pitchFamily="34" charset="0"/>
              <a:buChar char="•"/>
            </a:pPr>
            <a:r>
              <a:rPr lang="en-US" sz="2200">
                <a:effectLst/>
                <a:latin typeface="Calibri" panose="020F0502020204030204" pitchFamily="34" charset="0"/>
                <a:ea typeface="Times New Roman" panose="02020603050405020304" pitchFamily="18" charset="0"/>
              </a:rPr>
              <a:t>Multifamily housing units</a:t>
            </a:r>
          </a:p>
          <a:p>
            <a:pPr marL="450342" indent="-285750">
              <a:spcBef>
                <a:spcPts val="0"/>
              </a:spcBef>
              <a:spcAft>
                <a:spcPts val="1200"/>
              </a:spcAft>
              <a:buFont typeface="Arial" panose="020B0604020202020204" pitchFamily="34" charset="0"/>
              <a:buChar char="•"/>
            </a:pPr>
            <a:r>
              <a:rPr lang="en-US" sz="2200">
                <a:latin typeface="Calibri" panose="020F0502020204030204" pitchFamily="34" charset="0"/>
                <a:ea typeface="Times New Roman" panose="02020603050405020304" pitchFamily="18" charset="0"/>
              </a:rPr>
              <a:t>3-Phase power availability</a:t>
            </a:r>
          </a:p>
          <a:p>
            <a:pPr marL="450342" indent="-285750">
              <a:spcBef>
                <a:spcPts val="0"/>
              </a:spcBef>
              <a:spcAft>
                <a:spcPts val="1200"/>
              </a:spcAft>
              <a:buFont typeface="Arial" panose="020B0604020202020204" pitchFamily="34" charset="0"/>
              <a:buChar char="•"/>
            </a:pPr>
            <a:r>
              <a:rPr lang="en-US" sz="2200">
                <a:latin typeface="Calibri" panose="020F0502020204030204" pitchFamily="34" charset="0"/>
                <a:ea typeface="Times New Roman" panose="02020603050405020304" pitchFamily="18" charset="0"/>
              </a:rPr>
              <a:t>Proximity to federally designated EV corridor</a:t>
            </a:r>
          </a:p>
          <a:p>
            <a:pPr marL="450342" indent="-285750">
              <a:spcBef>
                <a:spcPts val="0"/>
              </a:spcBef>
              <a:spcAft>
                <a:spcPts val="1200"/>
              </a:spcAft>
              <a:buFont typeface="Arial" panose="020B0604020202020204" pitchFamily="34" charset="0"/>
              <a:buChar char="•"/>
            </a:pPr>
            <a:r>
              <a:rPr lang="en-US" sz="2200">
                <a:latin typeface="Calibri" panose="020F0502020204030204" pitchFamily="34" charset="0"/>
                <a:ea typeface="Times New Roman" panose="02020603050405020304" pitchFamily="18" charset="0"/>
              </a:rPr>
              <a:t>Distance to qualifying EV charging location with four 150kW DCFC ports</a:t>
            </a: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marL="0" indent="0">
              <a:buNone/>
            </a:pPr>
            <a:endParaRPr lang="en-US"/>
          </a:p>
        </p:txBody>
      </p:sp>
      <p:sp>
        <p:nvSpPr>
          <p:cNvPr id="5" name="Date Placeholder 4"/>
          <p:cNvSpPr>
            <a:spLocks noGrp="1"/>
          </p:cNvSpPr>
          <p:nvPr>
            <p:ph type="dt" sz="half" idx="10"/>
          </p:nvPr>
        </p:nvSpPr>
        <p:spPr/>
        <p:txBody>
          <a:bodyPr/>
          <a:lstStyle/>
          <a:p>
            <a:r>
              <a:rPr lang="en-US" sz="900"/>
              <a:t>05/18/2022</a:t>
            </a:r>
          </a:p>
          <a:p>
            <a:endParaRPr lang="en-US"/>
          </a:p>
        </p:txBody>
      </p:sp>
      <p:sp>
        <p:nvSpPr>
          <p:cNvPr id="8" name="Footer Placeholder 5">
            <a:extLst>
              <a:ext uri="{FF2B5EF4-FFF2-40B4-BE49-F238E27FC236}">
                <a16:creationId xmlns:a16="http://schemas.microsoft.com/office/drawing/2014/main" id="{35BD6E48-007A-4DF0-B5FC-0231FDAF1EAA}"/>
              </a:ext>
            </a:extLst>
          </p:cNvPr>
          <p:cNvSpPr>
            <a:spLocks noGrp="1"/>
          </p:cNvSpPr>
          <p:nvPr>
            <p:ph type="ftr" sz="quarter" idx="11"/>
          </p:nvPr>
        </p:nvSpPr>
        <p:spPr>
          <a:xfrm>
            <a:off x="3686175" y="6459538"/>
            <a:ext cx="4822825" cy="365125"/>
          </a:xfrm>
        </p:spPr>
        <p:txBody>
          <a:bodyPr/>
          <a:lstStyle/>
          <a:p>
            <a:r>
              <a:rPr lang="en-US"/>
              <a:t>Vermont Electric Vehicle  &amp; Infrastructure </a:t>
            </a:r>
            <a:r>
              <a:rPr lang="en-US" err="1"/>
              <a:t>PRograms</a:t>
            </a:r>
            <a:endParaRPr lang="en-US"/>
          </a:p>
        </p:txBody>
      </p:sp>
      <p:pic>
        <p:nvPicPr>
          <p:cNvPr id="14" name="Picture 13" descr="Map&#10;&#10;Description automatically generated">
            <a:extLst>
              <a:ext uri="{FF2B5EF4-FFF2-40B4-BE49-F238E27FC236}">
                <a16:creationId xmlns:a16="http://schemas.microsoft.com/office/drawing/2014/main" id="{D4AD33AE-80BE-4B06-86D8-3385E9B4C426}"/>
              </a:ext>
            </a:extLst>
          </p:cNvPr>
          <p:cNvPicPr>
            <a:picLocks noChangeAspect="1"/>
          </p:cNvPicPr>
          <p:nvPr/>
        </p:nvPicPr>
        <p:blipFill>
          <a:blip r:embed="rId3">
            <a:extLst>
              <a:ext uri="{28A0092B-C50C-407E-A947-70E740481C1C}">
                <a14:useLocalDpi xmlns:a14="http://schemas.microsoft.com/office/drawing/2010/main" val="0"/>
              </a:ext>
            </a:extLst>
          </a:blip>
          <a:srcRect t="2229" b="2296"/>
          <a:stretch>
            <a:fillRect/>
          </a:stretch>
        </p:blipFill>
        <p:spPr>
          <a:xfrm>
            <a:off x="8548189" y="1934419"/>
            <a:ext cx="3501263" cy="4326080"/>
          </a:xfrm>
          <a:prstGeom prst="rect">
            <a:avLst/>
          </a:prstGeom>
        </p:spPr>
      </p:pic>
    </p:spTree>
    <p:extLst>
      <p:ext uri="{BB962C8B-B14F-4D97-AF65-F5344CB8AC3E}">
        <p14:creationId xmlns:p14="http://schemas.microsoft.com/office/powerpoint/2010/main" val="3662459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08752C-0E47-4F33-8F5D-C4C781942ACF}"/>
              </a:ext>
            </a:extLst>
          </p:cNvPr>
          <p:cNvSpPr>
            <a:spLocks noGrp="1"/>
          </p:cNvSpPr>
          <p:nvPr>
            <p:ph type="body" sz="quarter" idx="57"/>
          </p:nvPr>
        </p:nvSpPr>
        <p:spPr>
          <a:xfrm>
            <a:off x="1" y="1579311"/>
            <a:ext cx="3869870" cy="5278689"/>
          </a:xfrm>
        </p:spPr>
        <p:txBody>
          <a:bodyPr/>
          <a:lstStyle/>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Nearly 80 Clean Cities coalitions with thousands of stakeholders, representing ~80% of U.S. population</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Three Clean Cities Coalitions in Northern tier of New England: Vermont, Granite State &amp; Maine</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We foster economic, environmental &amp; energy security of the US by working locally to advance affordable, domestic transportation fuels, energy efficient mobility systems, &amp; other fuel-saving technologies and practices</a:t>
            </a:r>
          </a:p>
          <a:p>
            <a:endParaRPr lang="en-US"/>
          </a:p>
        </p:txBody>
      </p:sp>
      <p:pic>
        <p:nvPicPr>
          <p:cNvPr id="12" name="Picture 11">
            <a:extLst>
              <a:ext uri="{FF2B5EF4-FFF2-40B4-BE49-F238E27FC236}">
                <a16:creationId xmlns:a16="http://schemas.microsoft.com/office/drawing/2014/main" id="{6DAC480D-F316-49B8-BC22-7F4DD4F3E08B}"/>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4310162" y="849086"/>
            <a:ext cx="7192268" cy="4947557"/>
          </a:xfrm>
          <a:prstGeom prst="rect">
            <a:avLst/>
          </a:prstGeom>
        </p:spPr>
      </p:pic>
      <p:sp>
        <p:nvSpPr>
          <p:cNvPr id="9" name="Text Placeholder 4">
            <a:extLst>
              <a:ext uri="{FF2B5EF4-FFF2-40B4-BE49-F238E27FC236}">
                <a16:creationId xmlns:a16="http://schemas.microsoft.com/office/drawing/2014/main" id="{6975C1BA-CCC2-438D-92B4-42CA8C02FBC1}"/>
              </a:ext>
            </a:extLst>
          </p:cNvPr>
          <p:cNvSpPr>
            <a:spLocks noGrp="1"/>
          </p:cNvSpPr>
          <p:nvPr>
            <p:ph type="body" sz="quarter" idx="54"/>
          </p:nvPr>
        </p:nvSpPr>
        <p:spPr>
          <a:xfrm>
            <a:off x="311738" y="118860"/>
            <a:ext cx="3246396" cy="1460451"/>
          </a:xfrm>
        </p:spPr>
        <p:txBody>
          <a:bodyPr/>
          <a:lstStyle/>
          <a:p>
            <a:r>
              <a:rPr lang="en-US"/>
              <a:t>National Network of Clean Cities Coalitions</a:t>
            </a:r>
          </a:p>
        </p:txBody>
      </p:sp>
    </p:spTree>
    <p:extLst>
      <p:ext uri="{BB962C8B-B14F-4D97-AF65-F5344CB8AC3E}">
        <p14:creationId xmlns:p14="http://schemas.microsoft.com/office/powerpoint/2010/main" val="823023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140415"/>
          </a:xfrm>
        </p:spPr>
        <p:txBody>
          <a:bodyPr>
            <a:normAutofit/>
          </a:bodyPr>
          <a:lstStyle/>
          <a:p>
            <a:r>
              <a:rPr lang="en-US" sz="4000"/>
              <a:t>DRAFT Prioritization Mapping</a:t>
            </a:r>
          </a:p>
        </p:txBody>
      </p:sp>
      <p:sp>
        <p:nvSpPr>
          <p:cNvPr id="5" name="Date Placeholder 4"/>
          <p:cNvSpPr>
            <a:spLocks noGrp="1"/>
          </p:cNvSpPr>
          <p:nvPr>
            <p:ph type="dt" sz="half" idx="10"/>
          </p:nvPr>
        </p:nvSpPr>
        <p:spPr/>
        <p:txBody>
          <a:bodyPr/>
          <a:lstStyle/>
          <a:p>
            <a:r>
              <a:rPr lang="en-US" sz="900"/>
              <a:t>05/18/2022</a:t>
            </a:r>
          </a:p>
          <a:p>
            <a:endParaRPr lang="en-US"/>
          </a:p>
        </p:txBody>
      </p:sp>
      <p:sp>
        <p:nvSpPr>
          <p:cNvPr id="8" name="Footer Placeholder 5">
            <a:extLst>
              <a:ext uri="{FF2B5EF4-FFF2-40B4-BE49-F238E27FC236}">
                <a16:creationId xmlns:a16="http://schemas.microsoft.com/office/drawing/2014/main" id="{35BD6E48-007A-4DF0-B5FC-0231FDAF1EAA}"/>
              </a:ext>
            </a:extLst>
          </p:cNvPr>
          <p:cNvSpPr>
            <a:spLocks noGrp="1"/>
          </p:cNvSpPr>
          <p:nvPr>
            <p:ph type="ftr" sz="quarter" idx="11"/>
          </p:nvPr>
        </p:nvSpPr>
        <p:spPr>
          <a:xfrm>
            <a:off x="3686175" y="6459538"/>
            <a:ext cx="4822825" cy="365125"/>
          </a:xfrm>
        </p:spPr>
        <p:txBody>
          <a:bodyPr/>
          <a:lstStyle/>
          <a:p>
            <a:r>
              <a:rPr lang="en-US"/>
              <a:t>Vermont Electric Vehicle  &amp; Infrastructure </a:t>
            </a:r>
            <a:r>
              <a:rPr lang="en-US" err="1"/>
              <a:t>PRograms</a:t>
            </a:r>
            <a:endParaRPr lang="en-US"/>
          </a:p>
        </p:txBody>
      </p:sp>
      <p:pic>
        <p:nvPicPr>
          <p:cNvPr id="9" name="Picture 8" descr="Map&#10;&#10;Description automatically generated">
            <a:extLst>
              <a:ext uri="{FF2B5EF4-FFF2-40B4-BE49-F238E27FC236}">
                <a16:creationId xmlns:a16="http://schemas.microsoft.com/office/drawing/2014/main" id="{08E04B0F-BCF8-43BC-8B70-8CB9888D7F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3062" y="3606853"/>
            <a:ext cx="2082556" cy="2695085"/>
          </a:xfrm>
          <a:prstGeom prst="rect">
            <a:avLst/>
          </a:prstGeom>
        </p:spPr>
      </p:pic>
      <p:pic>
        <p:nvPicPr>
          <p:cNvPr id="10" name="Picture 9" descr="Map&#10;&#10;Description automatically generated">
            <a:extLst>
              <a:ext uri="{FF2B5EF4-FFF2-40B4-BE49-F238E27FC236}">
                <a16:creationId xmlns:a16="http://schemas.microsoft.com/office/drawing/2014/main" id="{D76DD249-915D-4B7A-9184-B63A668798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1642" y="3600322"/>
            <a:ext cx="2082556" cy="2695085"/>
          </a:xfrm>
          <a:prstGeom prst="rect">
            <a:avLst/>
          </a:prstGeom>
        </p:spPr>
      </p:pic>
      <p:pic>
        <p:nvPicPr>
          <p:cNvPr id="11" name="Picture 10" descr="Map&#10;&#10;Description automatically generated">
            <a:extLst>
              <a:ext uri="{FF2B5EF4-FFF2-40B4-BE49-F238E27FC236}">
                <a16:creationId xmlns:a16="http://schemas.microsoft.com/office/drawing/2014/main" id="{A50E1113-78F0-4005-9D1F-847D599901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8810" y="3588085"/>
            <a:ext cx="2082556" cy="2695086"/>
          </a:xfrm>
          <a:prstGeom prst="rect">
            <a:avLst/>
          </a:prstGeom>
        </p:spPr>
      </p:pic>
      <p:pic>
        <p:nvPicPr>
          <p:cNvPr id="12" name="Picture 11" descr="Map&#10;&#10;Description automatically generated">
            <a:extLst>
              <a:ext uri="{FF2B5EF4-FFF2-40B4-BE49-F238E27FC236}">
                <a16:creationId xmlns:a16="http://schemas.microsoft.com/office/drawing/2014/main" id="{E2388679-5BEE-4BFC-B7D2-2830B67155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588085"/>
            <a:ext cx="2082557" cy="2695086"/>
          </a:xfrm>
          <a:prstGeom prst="rect">
            <a:avLst/>
          </a:prstGeom>
        </p:spPr>
      </p:pic>
      <p:pic>
        <p:nvPicPr>
          <p:cNvPr id="14" name="Picture 13" descr="Map&#10;&#10;Description automatically generated">
            <a:extLst>
              <a:ext uri="{FF2B5EF4-FFF2-40B4-BE49-F238E27FC236}">
                <a16:creationId xmlns:a16="http://schemas.microsoft.com/office/drawing/2014/main" id="{3349C57F-0255-4E88-B3D4-CCFF4F6785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55711" y="3600323"/>
            <a:ext cx="2082556" cy="2695086"/>
          </a:xfrm>
          <a:prstGeom prst="rect">
            <a:avLst/>
          </a:prstGeom>
        </p:spPr>
      </p:pic>
      <p:pic>
        <p:nvPicPr>
          <p:cNvPr id="15" name="Picture 14" descr="Map&#10;&#10;Description automatically generated">
            <a:extLst>
              <a:ext uri="{FF2B5EF4-FFF2-40B4-BE49-F238E27FC236}">
                <a16:creationId xmlns:a16="http://schemas.microsoft.com/office/drawing/2014/main" id="{3425E437-76F9-458B-8751-29CF30D6DB5E}"/>
              </a:ext>
            </a:extLst>
          </p:cNvPr>
          <p:cNvPicPr>
            <a:picLocks noChangeAspect="1"/>
          </p:cNvPicPr>
          <p:nvPr/>
        </p:nvPicPr>
        <p:blipFill>
          <a:blip r:embed="rId8"/>
          <a:stretch>
            <a:fillRect/>
          </a:stretch>
        </p:blipFill>
        <p:spPr>
          <a:xfrm>
            <a:off x="10087109" y="3588085"/>
            <a:ext cx="2082565" cy="2695085"/>
          </a:xfrm>
          <a:prstGeom prst="rect">
            <a:avLst/>
          </a:prstGeom>
        </p:spPr>
      </p:pic>
      <p:sp>
        <p:nvSpPr>
          <p:cNvPr id="16" name="Content Placeholder 2">
            <a:extLst>
              <a:ext uri="{FF2B5EF4-FFF2-40B4-BE49-F238E27FC236}">
                <a16:creationId xmlns:a16="http://schemas.microsoft.com/office/drawing/2014/main" id="{633BCF30-CD80-40FB-B8D6-7001DFB20AE6}"/>
              </a:ext>
            </a:extLst>
          </p:cNvPr>
          <p:cNvSpPr>
            <a:spLocks noGrp="1"/>
          </p:cNvSpPr>
          <p:nvPr>
            <p:ph sz="half" idx="1"/>
          </p:nvPr>
        </p:nvSpPr>
        <p:spPr>
          <a:xfrm>
            <a:off x="1097279" y="1852246"/>
            <a:ext cx="9383151" cy="1840523"/>
          </a:xfrm>
        </p:spPr>
        <p:txBody>
          <a:bodyPr>
            <a:normAutofit fontScale="92500" lnSpcReduction="20000"/>
          </a:bodyPr>
          <a:lstStyle/>
          <a:p>
            <a:pPr marL="450342" indent="-285750">
              <a:spcBef>
                <a:spcPts val="0"/>
              </a:spcBef>
              <a:spcAft>
                <a:spcPts val="1200"/>
              </a:spcAft>
              <a:buFont typeface="Arial" panose="020B0604020202020204" pitchFamily="34" charset="0"/>
              <a:buChar char="•"/>
            </a:pPr>
            <a:r>
              <a:rPr lang="en-US" sz="2200">
                <a:latin typeface="Calibri" panose="020F0502020204030204" pitchFamily="34" charset="0"/>
                <a:ea typeface="Times New Roman" panose="02020603050405020304" pitchFamily="18" charset="0"/>
              </a:rPr>
              <a:t>Factors are mapped into hexagonal grid cells that are about ½ mile radius</a:t>
            </a:r>
          </a:p>
          <a:p>
            <a:pPr marL="450342" indent="-285750">
              <a:spcBef>
                <a:spcPts val="0"/>
              </a:spcBef>
              <a:spcAft>
                <a:spcPts val="1200"/>
              </a:spcAft>
              <a:buFont typeface="Arial" panose="020B0604020202020204" pitchFamily="34" charset="0"/>
              <a:buChar char="•"/>
            </a:pPr>
            <a:r>
              <a:rPr lang="en-US" sz="2200">
                <a:latin typeface="Calibri" panose="020F0502020204030204" pitchFamily="34" charset="0"/>
              </a:rPr>
              <a:t>Quantities are normalized to allow combinations across different types of priorities</a:t>
            </a:r>
          </a:p>
          <a:p>
            <a:pPr marL="450342" indent="-285750">
              <a:spcBef>
                <a:spcPts val="0"/>
              </a:spcBef>
              <a:spcAft>
                <a:spcPts val="1200"/>
              </a:spcAft>
              <a:buFont typeface="Arial" panose="020B0604020202020204" pitchFamily="34" charset="0"/>
              <a:buChar char="•"/>
            </a:pPr>
            <a:r>
              <a:rPr lang="en-US" sz="2200">
                <a:latin typeface="Calibri" panose="020F0502020204030204" pitchFamily="34" charset="0"/>
              </a:rPr>
              <a:t>Final priority score for initial NEVI plan is limited to eligible areas along federally designated EV corridors</a:t>
            </a:r>
          </a:p>
          <a:p>
            <a:pPr marL="450342" indent="-285750">
              <a:spcBef>
                <a:spcPts val="0"/>
              </a:spcBef>
              <a:spcAft>
                <a:spcPts val="1200"/>
              </a:spcAft>
              <a:buFont typeface="Arial" panose="020B0604020202020204" pitchFamily="34" charset="0"/>
              <a:buChar char="•"/>
            </a:pPr>
            <a:r>
              <a:rPr lang="en-US"/>
              <a:t>Future plans will likely expand on this as additional federal and State guidance develops</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marL="0" indent="0">
              <a:buNone/>
            </a:pPr>
            <a:endParaRPr lang="en-US"/>
          </a:p>
        </p:txBody>
      </p:sp>
    </p:spTree>
    <p:extLst>
      <p:ext uri="{BB962C8B-B14F-4D97-AF65-F5344CB8AC3E}">
        <p14:creationId xmlns:p14="http://schemas.microsoft.com/office/powerpoint/2010/main" val="715300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140415"/>
          </a:xfrm>
        </p:spPr>
        <p:txBody>
          <a:bodyPr>
            <a:normAutofit/>
          </a:bodyPr>
          <a:lstStyle/>
          <a:p>
            <a:r>
              <a:rPr lang="en-US" sz="4000"/>
              <a:t>Breakout Discussions</a:t>
            </a:r>
          </a:p>
        </p:txBody>
      </p:sp>
      <p:sp>
        <p:nvSpPr>
          <p:cNvPr id="3" name="Content Placeholder 2"/>
          <p:cNvSpPr>
            <a:spLocks noGrp="1"/>
          </p:cNvSpPr>
          <p:nvPr>
            <p:ph sz="half" idx="1"/>
          </p:nvPr>
        </p:nvSpPr>
        <p:spPr>
          <a:xfrm>
            <a:off x="1097280" y="2022765"/>
            <a:ext cx="7125084" cy="4326080"/>
          </a:xfrm>
        </p:spPr>
        <p:txBody>
          <a:bodyPr>
            <a:normAutofit/>
          </a:bodyPr>
          <a:lstStyle/>
          <a:p>
            <a:pPr marL="450342" indent="-285750">
              <a:spcBef>
                <a:spcPts val="0"/>
              </a:spcBef>
              <a:spcAft>
                <a:spcPts val="1200"/>
              </a:spcAft>
              <a:buFont typeface="Arial" panose="020B0604020202020204" pitchFamily="34" charset="0"/>
              <a:buChar char="•"/>
            </a:pPr>
            <a:r>
              <a:rPr lang="en-US" sz="2200">
                <a:effectLst/>
                <a:latin typeface="Calibri" panose="020F0502020204030204" pitchFamily="34" charset="0"/>
                <a:ea typeface="Times New Roman" panose="02020603050405020304" pitchFamily="18" charset="0"/>
              </a:rPr>
              <a:t>What do you think of the State’s goals for public fast charging availability </a:t>
            </a:r>
          </a:p>
          <a:p>
            <a:pPr marL="800100" lvl="1" indent="-342900">
              <a:spcBef>
                <a:spcPts val="0"/>
              </a:spcBef>
              <a:spcAft>
                <a:spcPts val="1200"/>
              </a:spcAft>
              <a:buFont typeface="Courier New" panose="02070309020205020404" pitchFamily="49" charset="0"/>
              <a:buChar char="o"/>
            </a:pPr>
            <a:r>
              <a:rPr lang="en-US" sz="2000">
                <a:latin typeface="Calibri" panose="020F0502020204030204" pitchFamily="34" charset="0"/>
                <a:ea typeface="Times New Roman" panose="02020603050405020304" pitchFamily="18" charset="0"/>
              </a:rPr>
              <a:t>W</a:t>
            </a:r>
            <a:r>
              <a:rPr lang="en-US" sz="2000">
                <a:effectLst/>
                <a:latin typeface="Calibri" panose="020F0502020204030204" pitchFamily="34" charset="0"/>
                <a:ea typeface="Times New Roman" panose="02020603050405020304" pitchFamily="18" charset="0"/>
              </a:rPr>
              <a:t>ithin 1 mile of every interstate exit; within 25 miles along State highways</a:t>
            </a:r>
            <a:endParaRPr lang="en-US" sz="1600">
              <a:effectLst/>
              <a:latin typeface="Calibri" panose="020F0502020204030204" pitchFamily="34" charset="0"/>
              <a:ea typeface="Times New Roman" panose="02020603050405020304" pitchFamily="18" charset="0"/>
            </a:endParaRPr>
          </a:p>
          <a:p>
            <a:pPr marL="450342" indent="-285750">
              <a:spcBef>
                <a:spcPts val="0"/>
              </a:spcBef>
              <a:spcAft>
                <a:spcPts val="1200"/>
              </a:spcAft>
              <a:buFont typeface="Arial" panose="020B0604020202020204" pitchFamily="34" charset="0"/>
              <a:buChar char="•"/>
            </a:pPr>
            <a:r>
              <a:rPr lang="en-US" sz="2200">
                <a:effectLst/>
                <a:latin typeface="Calibri" panose="020F0502020204030204" pitchFamily="34" charset="0"/>
                <a:ea typeface="Times New Roman" panose="02020603050405020304" pitchFamily="18" charset="0"/>
              </a:rPr>
              <a:t>How can the State work with partners to leverage the federal and state funds?</a:t>
            </a:r>
            <a:endParaRPr lang="en-US" sz="1800">
              <a:effectLst/>
              <a:latin typeface="Calibri" panose="020F0502020204030204" pitchFamily="34" charset="0"/>
              <a:ea typeface="Times New Roman" panose="02020603050405020304" pitchFamily="18" charset="0"/>
            </a:endParaRPr>
          </a:p>
          <a:p>
            <a:pPr marL="450342" indent="-285750">
              <a:spcBef>
                <a:spcPts val="0"/>
              </a:spcBef>
              <a:spcAft>
                <a:spcPts val="1200"/>
              </a:spcAft>
              <a:buFont typeface="Arial" panose="020B0604020202020204" pitchFamily="34" charset="0"/>
              <a:buChar char="•"/>
            </a:pPr>
            <a:r>
              <a:rPr lang="en-US" sz="2200">
                <a:effectLst/>
                <a:latin typeface="Calibri" panose="020F0502020204030204" pitchFamily="34" charset="0"/>
                <a:ea typeface="Times New Roman" panose="02020603050405020304" pitchFamily="18" charset="0"/>
              </a:rPr>
              <a:t>How can the State support EV drivers who may not have access to charging at home?</a:t>
            </a:r>
            <a:endParaRPr lang="en-US" sz="1800">
              <a:effectLst/>
              <a:latin typeface="Calibri" panose="020F0502020204030204" pitchFamily="34" charset="0"/>
              <a:ea typeface="Times New Roman" panose="02020603050405020304" pitchFamily="18" charset="0"/>
            </a:endParaRPr>
          </a:p>
          <a:p>
            <a:pPr marL="450342" indent="-285750">
              <a:spcBef>
                <a:spcPts val="0"/>
              </a:spcBef>
              <a:spcAft>
                <a:spcPts val="1200"/>
              </a:spcAft>
              <a:buFont typeface="Arial" panose="020B0604020202020204" pitchFamily="34" charset="0"/>
              <a:buChar char="•"/>
            </a:pPr>
            <a:r>
              <a:rPr lang="en-US" sz="2200">
                <a:effectLst/>
                <a:latin typeface="Calibri" panose="020F0502020204030204" pitchFamily="34" charset="0"/>
                <a:ea typeface="Times New Roman" panose="02020603050405020304" pitchFamily="18" charset="0"/>
              </a:rPr>
              <a:t>What can be done to increase the reliability of public EV charging?</a:t>
            </a:r>
            <a:endParaRPr lang="en-US" sz="3800"/>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marL="0" indent="0">
              <a:buNone/>
            </a:pPr>
            <a:endParaRPr lang="en-US"/>
          </a:p>
        </p:txBody>
      </p:sp>
      <p:sp>
        <p:nvSpPr>
          <p:cNvPr id="5" name="Date Placeholder 4"/>
          <p:cNvSpPr>
            <a:spLocks noGrp="1"/>
          </p:cNvSpPr>
          <p:nvPr>
            <p:ph type="dt" sz="half" idx="10"/>
          </p:nvPr>
        </p:nvSpPr>
        <p:spPr/>
        <p:txBody>
          <a:bodyPr/>
          <a:lstStyle/>
          <a:p>
            <a:r>
              <a:rPr lang="en-US" sz="900"/>
              <a:t>05/18/2022</a:t>
            </a:r>
          </a:p>
          <a:p>
            <a:endParaRPr lang="en-US"/>
          </a:p>
        </p:txBody>
      </p:sp>
      <p:sp>
        <p:nvSpPr>
          <p:cNvPr id="8" name="Footer Placeholder 5">
            <a:extLst>
              <a:ext uri="{FF2B5EF4-FFF2-40B4-BE49-F238E27FC236}">
                <a16:creationId xmlns:a16="http://schemas.microsoft.com/office/drawing/2014/main" id="{35BD6E48-007A-4DF0-B5FC-0231FDAF1EAA}"/>
              </a:ext>
            </a:extLst>
          </p:cNvPr>
          <p:cNvSpPr>
            <a:spLocks noGrp="1"/>
          </p:cNvSpPr>
          <p:nvPr>
            <p:ph type="ftr" sz="quarter" idx="11"/>
          </p:nvPr>
        </p:nvSpPr>
        <p:spPr>
          <a:xfrm>
            <a:off x="3686175" y="6459538"/>
            <a:ext cx="4822825" cy="365125"/>
          </a:xfrm>
        </p:spPr>
        <p:txBody>
          <a:bodyPr/>
          <a:lstStyle/>
          <a:p>
            <a:r>
              <a:rPr lang="en-US"/>
              <a:t>Vermont Electric Vehicle  &amp; Infrastructure </a:t>
            </a:r>
            <a:r>
              <a:rPr lang="en-US" err="1"/>
              <a:t>PRograms</a:t>
            </a:r>
            <a:endParaRPr lang="en-US"/>
          </a:p>
        </p:txBody>
      </p:sp>
      <p:pic>
        <p:nvPicPr>
          <p:cNvPr id="10" name="Graphic 5" descr="User with solid fill">
            <a:extLst>
              <a:ext uri="{FF2B5EF4-FFF2-40B4-BE49-F238E27FC236}">
                <a16:creationId xmlns:a16="http://schemas.microsoft.com/office/drawing/2014/main" id="{65AE8153-045D-4AC2-831B-34355EC4D2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5947" y="3533285"/>
            <a:ext cx="1475265" cy="1475265"/>
          </a:xfrm>
          <a:prstGeom prst="rect">
            <a:avLst/>
          </a:prstGeom>
        </p:spPr>
      </p:pic>
      <p:pic>
        <p:nvPicPr>
          <p:cNvPr id="11" name="Graphic 10" descr="User with solid fill">
            <a:extLst>
              <a:ext uri="{FF2B5EF4-FFF2-40B4-BE49-F238E27FC236}">
                <a16:creationId xmlns:a16="http://schemas.microsoft.com/office/drawing/2014/main" id="{52D66F37-D890-4157-800B-3BCFE49B8C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7415" y="2260492"/>
            <a:ext cx="1475265" cy="1475265"/>
          </a:xfrm>
          <a:prstGeom prst="rect">
            <a:avLst/>
          </a:prstGeom>
        </p:spPr>
      </p:pic>
      <p:pic>
        <p:nvPicPr>
          <p:cNvPr id="12" name="Graphic 5" descr="User with solid fill">
            <a:extLst>
              <a:ext uri="{FF2B5EF4-FFF2-40B4-BE49-F238E27FC236}">
                <a16:creationId xmlns:a16="http://schemas.microsoft.com/office/drawing/2014/main" id="{C1C8DFCE-9109-48A0-BD4C-F77261F187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80415" y="2691367"/>
            <a:ext cx="1475265" cy="1475265"/>
          </a:xfrm>
          <a:prstGeom prst="rect">
            <a:avLst/>
          </a:prstGeom>
        </p:spPr>
      </p:pic>
      <p:pic>
        <p:nvPicPr>
          <p:cNvPr id="13" name="Graphic 5" descr="User with solid fill">
            <a:extLst>
              <a:ext uri="{FF2B5EF4-FFF2-40B4-BE49-F238E27FC236}">
                <a16:creationId xmlns:a16="http://schemas.microsoft.com/office/drawing/2014/main" id="{4FC5561E-324B-4B50-B7EF-17B9CF098C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76832" y="4025197"/>
            <a:ext cx="1475265" cy="1475265"/>
          </a:xfrm>
          <a:prstGeom prst="rect">
            <a:avLst/>
          </a:prstGeom>
        </p:spPr>
      </p:pic>
    </p:spTree>
    <p:extLst>
      <p:ext uri="{BB962C8B-B14F-4D97-AF65-F5344CB8AC3E}">
        <p14:creationId xmlns:p14="http://schemas.microsoft.com/office/powerpoint/2010/main" val="3936209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140415"/>
          </a:xfrm>
        </p:spPr>
        <p:txBody>
          <a:bodyPr>
            <a:normAutofit/>
          </a:bodyPr>
          <a:lstStyle/>
          <a:p>
            <a:r>
              <a:rPr lang="en-US" sz="4000"/>
              <a:t>Next Steps</a:t>
            </a:r>
          </a:p>
        </p:txBody>
      </p:sp>
      <p:sp>
        <p:nvSpPr>
          <p:cNvPr id="3" name="Content Placeholder 2"/>
          <p:cNvSpPr>
            <a:spLocks noGrp="1"/>
          </p:cNvSpPr>
          <p:nvPr>
            <p:ph sz="half" idx="1"/>
          </p:nvPr>
        </p:nvSpPr>
        <p:spPr>
          <a:xfrm>
            <a:off x="1097280" y="2022765"/>
            <a:ext cx="7125084" cy="4326080"/>
          </a:xfrm>
        </p:spPr>
        <p:txBody>
          <a:bodyPr>
            <a:normAutofit/>
          </a:bodyPr>
          <a:lstStyle/>
          <a:p>
            <a:pPr marL="450342" indent="-285750">
              <a:spcBef>
                <a:spcPts val="0"/>
              </a:spcBef>
              <a:spcAft>
                <a:spcPts val="1200"/>
              </a:spcAft>
              <a:buFont typeface="Arial" panose="020B0604020202020204" pitchFamily="34" charset="0"/>
              <a:buChar char="•"/>
            </a:pPr>
            <a:r>
              <a:rPr lang="en-US" sz="2200" u="sng">
                <a:latin typeface="Calibri" panose="020F0502020204030204" pitchFamily="34" charset="0"/>
                <a:ea typeface="Times New Roman" panose="02020603050405020304" pitchFamily="18" charset="0"/>
              </a:rPr>
              <a:t>By June 2022</a:t>
            </a:r>
            <a:r>
              <a:rPr lang="en-US" sz="2200">
                <a:latin typeface="Calibri" panose="020F0502020204030204" pitchFamily="34" charset="0"/>
                <a:ea typeface="Times New Roman" panose="02020603050405020304" pitchFamily="18" charset="0"/>
              </a:rPr>
              <a:t>: Incorporate public input, stakeholder and agency feedback into a draft NEVI plan for Vermont</a:t>
            </a:r>
            <a:endParaRPr lang="en-US" sz="1800">
              <a:effectLst/>
              <a:latin typeface="Calibri" panose="020F0502020204030204" pitchFamily="34" charset="0"/>
              <a:ea typeface="Times New Roman" panose="02020603050405020304" pitchFamily="18" charset="0"/>
            </a:endParaRPr>
          </a:p>
          <a:p>
            <a:pPr marL="450342" indent="-285750">
              <a:spcBef>
                <a:spcPts val="0"/>
              </a:spcBef>
              <a:spcAft>
                <a:spcPts val="1200"/>
              </a:spcAft>
              <a:buFont typeface="Arial" panose="020B0604020202020204" pitchFamily="34" charset="0"/>
              <a:buChar char="•"/>
            </a:pPr>
            <a:r>
              <a:rPr lang="en-US" sz="2200">
                <a:effectLst/>
                <a:latin typeface="Calibri" panose="020F0502020204030204" pitchFamily="34" charset="0"/>
                <a:ea typeface="Times New Roman" panose="02020603050405020304" pitchFamily="18" charset="0"/>
              </a:rPr>
              <a:t>Post a draft plan on </a:t>
            </a:r>
            <a:r>
              <a:rPr lang="en-US" sz="2200" err="1">
                <a:effectLst/>
                <a:latin typeface="Calibri" panose="020F0502020204030204" pitchFamily="34" charset="0"/>
                <a:ea typeface="Times New Roman" panose="02020603050405020304" pitchFamily="18" charset="0"/>
              </a:rPr>
              <a:t>VTrans</a:t>
            </a:r>
            <a:r>
              <a:rPr lang="en-US" sz="2200">
                <a:effectLst/>
                <a:latin typeface="Calibri" panose="020F0502020204030204" pitchFamily="34" charset="0"/>
                <a:ea typeface="Times New Roman" panose="02020603050405020304" pitchFamily="18" charset="0"/>
              </a:rPr>
              <a:t> website and share for further feedback and refinement</a:t>
            </a:r>
          </a:p>
          <a:p>
            <a:pPr marL="450342" indent="-285750">
              <a:spcBef>
                <a:spcPts val="0"/>
              </a:spcBef>
              <a:spcAft>
                <a:spcPts val="1200"/>
              </a:spcAft>
              <a:buFont typeface="Arial" panose="020B0604020202020204" pitchFamily="34" charset="0"/>
              <a:buChar char="•"/>
            </a:pPr>
            <a:r>
              <a:rPr lang="en-US" sz="2200" u="sng">
                <a:latin typeface="Calibri" panose="020F0502020204030204" pitchFamily="34" charset="0"/>
                <a:ea typeface="Times New Roman" panose="02020603050405020304" pitchFamily="18" charset="0"/>
              </a:rPr>
              <a:t>June 6</a:t>
            </a:r>
            <a:r>
              <a:rPr lang="en-US" sz="2200" u="sng" baseline="30000">
                <a:latin typeface="Calibri" panose="020F0502020204030204" pitchFamily="34" charset="0"/>
                <a:ea typeface="Times New Roman" panose="02020603050405020304" pitchFamily="18" charset="0"/>
              </a:rPr>
              <a:t>th</a:t>
            </a:r>
            <a:r>
              <a:rPr lang="en-US" sz="2200">
                <a:latin typeface="Calibri" panose="020F0502020204030204" pitchFamily="34" charset="0"/>
                <a:ea typeface="Times New Roman" panose="02020603050405020304" pitchFamily="18" charset="0"/>
              </a:rPr>
              <a:t>: Review draft with Joint Office (US DOT/DOE)</a:t>
            </a:r>
          </a:p>
          <a:p>
            <a:pPr marL="450342" indent="-285750">
              <a:spcBef>
                <a:spcPts val="0"/>
              </a:spcBef>
              <a:spcAft>
                <a:spcPts val="1200"/>
              </a:spcAft>
              <a:buFont typeface="Arial" panose="020B0604020202020204" pitchFamily="34" charset="0"/>
              <a:buChar char="•"/>
            </a:pPr>
            <a:r>
              <a:rPr lang="en-US" sz="2200" u="sng">
                <a:latin typeface="Calibri" panose="020F0502020204030204" pitchFamily="34" charset="0"/>
                <a:ea typeface="Times New Roman" panose="02020603050405020304" pitchFamily="18" charset="0"/>
              </a:rPr>
              <a:t>Summer 2022</a:t>
            </a:r>
            <a:r>
              <a:rPr lang="en-US" sz="2200">
                <a:latin typeface="Calibri" panose="020F0502020204030204" pitchFamily="34" charset="0"/>
                <a:ea typeface="Times New Roman" panose="02020603050405020304" pitchFamily="18" charset="0"/>
              </a:rPr>
              <a:t>: Issue RFPs </a:t>
            </a:r>
          </a:p>
          <a:p>
            <a:pPr marL="450342" indent="-285750">
              <a:spcBef>
                <a:spcPts val="0"/>
              </a:spcBef>
              <a:spcAft>
                <a:spcPts val="1200"/>
              </a:spcAft>
              <a:buFont typeface="Arial" panose="020B0604020202020204" pitchFamily="34" charset="0"/>
              <a:buChar char="•"/>
            </a:pPr>
            <a:r>
              <a:rPr lang="en-US" sz="2200" u="sng">
                <a:effectLst/>
                <a:latin typeface="Calibri" panose="020F0502020204030204" pitchFamily="34" charset="0"/>
                <a:ea typeface="Times New Roman" panose="02020603050405020304" pitchFamily="18" charset="0"/>
              </a:rPr>
              <a:t>Fall 20</a:t>
            </a:r>
            <a:r>
              <a:rPr lang="en-US" sz="2200" u="sng">
                <a:latin typeface="Calibri" panose="020F0502020204030204" pitchFamily="34" charset="0"/>
                <a:ea typeface="Times New Roman" panose="02020603050405020304" pitchFamily="18" charset="0"/>
              </a:rPr>
              <a:t>22 – Spring 2023</a:t>
            </a:r>
            <a:r>
              <a:rPr lang="en-US" sz="2200">
                <a:latin typeface="Calibri" panose="020F0502020204030204" pitchFamily="34" charset="0"/>
                <a:ea typeface="Times New Roman" panose="02020603050405020304" pitchFamily="18" charset="0"/>
              </a:rPr>
              <a:t>: Public Engagement Plan for future rounds</a:t>
            </a:r>
          </a:p>
          <a:p>
            <a:pPr marL="450342" indent="-285750">
              <a:spcBef>
                <a:spcPts val="0"/>
              </a:spcBef>
              <a:spcAft>
                <a:spcPts val="1200"/>
              </a:spcAft>
              <a:buFont typeface="Arial" panose="020B0604020202020204" pitchFamily="34" charset="0"/>
              <a:buChar char="•"/>
            </a:pPr>
            <a:r>
              <a:rPr lang="en-US" sz="2200" u="sng">
                <a:latin typeface="Calibri" panose="020F0502020204030204" pitchFamily="34" charset="0"/>
                <a:ea typeface="Times New Roman" panose="02020603050405020304" pitchFamily="18" charset="0"/>
              </a:rPr>
              <a:t>Spring 2023</a:t>
            </a:r>
            <a:r>
              <a:rPr lang="en-US" sz="2200">
                <a:latin typeface="Calibri" panose="020F0502020204030204" pitchFamily="34" charset="0"/>
                <a:ea typeface="Times New Roman" panose="02020603050405020304" pitchFamily="18" charset="0"/>
              </a:rPr>
              <a:t>: Preparation of annual plan update; breaking ground on first round of projects?</a:t>
            </a:r>
          </a:p>
          <a:p>
            <a:pPr marL="450342" indent="-285750">
              <a:spcBef>
                <a:spcPts val="0"/>
              </a:spcBef>
              <a:spcAft>
                <a:spcPts val="1200"/>
              </a:spcAft>
              <a:buFont typeface="Arial" panose="020B0604020202020204" pitchFamily="34" charset="0"/>
              <a:buChar char="•"/>
            </a:pPr>
            <a:endParaRPr lang="en-US" sz="1800">
              <a:effectLst/>
              <a:latin typeface="Calibri" panose="020F0502020204030204" pitchFamily="34" charset="0"/>
              <a:ea typeface="Times New Roman" panose="02020603050405020304" pitchFamily="18" charset="0"/>
            </a:endParaRPr>
          </a:p>
          <a:p>
            <a:pPr marL="0" indent="0">
              <a:buNone/>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marL="0" indent="0">
              <a:buNone/>
            </a:pPr>
            <a:endParaRPr lang="en-US"/>
          </a:p>
        </p:txBody>
      </p:sp>
      <p:sp>
        <p:nvSpPr>
          <p:cNvPr id="5" name="Date Placeholder 4"/>
          <p:cNvSpPr>
            <a:spLocks noGrp="1"/>
          </p:cNvSpPr>
          <p:nvPr>
            <p:ph type="dt" sz="half" idx="10"/>
          </p:nvPr>
        </p:nvSpPr>
        <p:spPr/>
        <p:txBody>
          <a:bodyPr/>
          <a:lstStyle/>
          <a:p>
            <a:r>
              <a:rPr lang="en-US" sz="900"/>
              <a:t>05/18/2022</a:t>
            </a:r>
          </a:p>
          <a:p>
            <a:endParaRPr lang="en-US"/>
          </a:p>
        </p:txBody>
      </p:sp>
      <p:sp>
        <p:nvSpPr>
          <p:cNvPr id="8" name="Footer Placeholder 5">
            <a:extLst>
              <a:ext uri="{FF2B5EF4-FFF2-40B4-BE49-F238E27FC236}">
                <a16:creationId xmlns:a16="http://schemas.microsoft.com/office/drawing/2014/main" id="{35BD6E48-007A-4DF0-B5FC-0231FDAF1EAA}"/>
              </a:ext>
            </a:extLst>
          </p:cNvPr>
          <p:cNvSpPr>
            <a:spLocks noGrp="1"/>
          </p:cNvSpPr>
          <p:nvPr>
            <p:ph type="ftr" sz="quarter" idx="11"/>
          </p:nvPr>
        </p:nvSpPr>
        <p:spPr>
          <a:xfrm>
            <a:off x="3686175" y="6459538"/>
            <a:ext cx="4822825" cy="365125"/>
          </a:xfrm>
        </p:spPr>
        <p:txBody>
          <a:bodyPr/>
          <a:lstStyle/>
          <a:p>
            <a:r>
              <a:rPr lang="en-US"/>
              <a:t>Vermont Electric Vehicle  &amp; Infrastructure </a:t>
            </a:r>
            <a:r>
              <a:rPr lang="en-US" err="1"/>
              <a:t>PRograms</a:t>
            </a:r>
            <a:endParaRPr lang="en-US"/>
          </a:p>
        </p:txBody>
      </p:sp>
      <p:pic>
        <p:nvPicPr>
          <p:cNvPr id="10" name="Graphic 5" descr="User with solid fill">
            <a:extLst>
              <a:ext uri="{FF2B5EF4-FFF2-40B4-BE49-F238E27FC236}">
                <a16:creationId xmlns:a16="http://schemas.microsoft.com/office/drawing/2014/main" id="{65AE8153-045D-4AC2-831B-34355EC4D2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5947" y="3533285"/>
            <a:ext cx="1475265" cy="1475265"/>
          </a:xfrm>
          <a:prstGeom prst="rect">
            <a:avLst/>
          </a:prstGeom>
        </p:spPr>
      </p:pic>
      <p:pic>
        <p:nvPicPr>
          <p:cNvPr id="11" name="Graphic 10" descr="User with solid fill">
            <a:extLst>
              <a:ext uri="{FF2B5EF4-FFF2-40B4-BE49-F238E27FC236}">
                <a16:creationId xmlns:a16="http://schemas.microsoft.com/office/drawing/2014/main" id="{52D66F37-D890-4157-800B-3BCFE49B8C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7415" y="2260492"/>
            <a:ext cx="1475265" cy="1475265"/>
          </a:xfrm>
          <a:prstGeom prst="rect">
            <a:avLst/>
          </a:prstGeom>
        </p:spPr>
      </p:pic>
      <p:pic>
        <p:nvPicPr>
          <p:cNvPr id="12" name="Graphic 5" descr="User with solid fill">
            <a:extLst>
              <a:ext uri="{FF2B5EF4-FFF2-40B4-BE49-F238E27FC236}">
                <a16:creationId xmlns:a16="http://schemas.microsoft.com/office/drawing/2014/main" id="{C1C8DFCE-9109-48A0-BD4C-F77261F187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80415" y="2691367"/>
            <a:ext cx="1475265" cy="1475265"/>
          </a:xfrm>
          <a:prstGeom prst="rect">
            <a:avLst/>
          </a:prstGeom>
        </p:spPr>
      </p:pic>
      <p:pic>
        <p:nvPicPr>
          <p:cNvPr id="13" name="Graphic 5" descr="User with solid fill">
            <a:extLst>
              <a:ext uri="{FF2B5EF4-FFF2-40B4-BE49-F238E27FC236}">
                <a16:creationId xmlns:a16="http://schemas.microsoft.com/office/drawing/2014/main" id="{4FC5561E-324B-4B50-B7EF-17B9CF098C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76832" y="4025197"/>
            <a:ext cx="1475265" cy="1475265"/>
          </a:xfrm>
          <a:prstGeom prst="rect">
            <a:avLst/>
          </a:prstGeom>
        </p:spPr>
      </p:pic>
    </p:spTree>
    <p:extLst>
      <p:ext uri="{BB962C8B-B14F-4D97-AF65-F5344CB8AC3E}">
        <p14:creationId xmlns:p14="http://schemas.microsoft.com/office/powerpoint/2010/main" val="1381509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39" y="391583"/>
            <a:ext cx="10058400" cy="702303"/>
          </a:xfrm>
        </p:spPr>
        <p:txBody>
          <a:bodyPr>
            <a:noAutofit/>
          </a:bodyPr>
          <a:lstStyle/>
          <a:p>
            <a:pPr marL="0" indent="0" algn="ctr">
              <a:buNone/>
            </a:pPr>
            <a:r>
              <a:rPr lang="en-US" sz="4000" b="0" i="0">
                <a:solidFill>
                  <a:srgbClr val="004B64"/>
                </a:solidFill>
                <a:effectLst/>
              </a:rPr>
              <a:t>Contact</a:t>
            </a:r>
            <a:endParaRPr lang="en-US" sz="4000"/>
          </a:p>
        </p:txBody>
      </p:sp>
      <p:sp>
        <p:nvSpPr>
          <p:cNvPr id="3" name="Content Placeholder 2"/>
          <p:cNvSpPr>
            <a:spLocks noGrp="1"/>
          </p:cNvSpPr>
          <p:nvPr>
            <p:ph sz="half" idx="1"/>
          </p:nvPr>
        </p:nvSpPr>
        <p:spPr/>
        <p:txBody>
          <a:bodyPr/>
          <a:lstStyle/>
          <a:p>
            <a:r>
              <a:rPr lang="en-US"/>
              <a:t> </a:t>
            </a:r>
          </a:p>
        </p:txBody>
      </p:sp>
      <p:sp>
        <p:nvSpPr>
          <p:cNvPr id="5" name="Date Placeholder 4"/>
          <p:cNvSpPr>
            <a:spLocks noGrp="1"/>
          </p:cNvSpPr>
          <p:nvPr>
            <p:ph type="dt" sz="half" idx="10"/>
          </p:nvPr>
        </p:nvSpPr>
        <p:spPr/>
        <p:txBody>
          <a:bodyPr/>
          <a:lstStyle/>
          <a:p>
            <a:r>
              <a:rPr lang="en-US"/>
              <a:t>05/18/2022</a:t>
            </a:r>
          </a:p>
        </p:txBody>
      </p:sp>
      <p:graphicFrame>
        <p:nvGraphicFramePr>
          <p:cNvPr id="9" name="Content Placeholder 8"/>
          <p:cNvGraphicFramePr>
            <a:graphicFrameLocks noGrp="1"/>
          </p:cNvGraphicFramePr>
          <p:nvPr>
            <p:ph sz="half" idx="2"/>
          </p:nvPr>
        </p:nvGraphicFramePr>
        <p:xfrm>
          <a:off x="8126846" y="2440224"/>
          <a:ext cx="3434582" cy="2802686"/>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846BF702-E3AF-471C-979C-FC40A6C1F768}"/>
              </a:ext>
            </a:extLst>
          </p:cNvPr>
          <p:cNvSpPr txBox="1"/>
          <p:nvPr/>
        </p:nvSpPr>
        <p:spPr>
          <a:xfrm>
            <a:off x="3956584" y="2647127"/>
            <a:ext cx="4552405" cy="2154436"/>
          </a:xfrm>
          <a:prstGeom prst="rect">
            <a:avLst/>
          </a:prstGeom>
          <a:noFill/>
        </p:spPr>
        <p:txBody>
          <a:bodyPr wrap="square">
            <a:spAutoFit/>
          </a:bodyPr>
          <a:lstStyle/>
          <a:p>
            <a:pPr algn="l" rtl="0" fontAlgn="base"/>
            <a:r>
              <a:rPr lang="en-US" sz="1600" b="1" i="0" u="none" strike="noStrike">
                <a:solidFill>
                  <a:srgbClr val="000000"/>
                </a:solidFill>
                <a:effectLst/>
              </a:rPr>
              <a:t>Patrick Murphy</a:t>
            </a:r>
            <a:r>
              <a:rPr lang="en-US" sz="1600" b="0" i="0">
                <a:solidFill>
                  <a:srgbClr val="000000"/>
                </a:solidFill>
                <a:effectLst/>
              </a:rPr>
              <a:t>​</a:t>
            </a:r>
          </a:p>
          <a:p>
            <a:pPr algn="l" rtl="0" fontAlgn="base"/>
            <a:r>
              <a:rPr lang="en-US" sz="1600" b="0" i="0" u="none" strike="noStrike">
                <a:solidFill>
                  <a:srgbClr val="000000"/>
                </a:solidFill>
                <a:effectLst/>
              </a:rPr>
              <a:t>Sustainability </a:t>
            </a:r>
            <a:r>
              <a:rPr lang="en-US" sz="1600">
                <a:solidFill>
                  <a:srgbClr val="000000"/>
                </a:solidFill>
              </a:rPr>
              <a:t>&amp;</a:t>
            </a:r>
            <a:r>
              <a:rPr lang="en-US" sz="1600" b="0" i="0" u="none" strike="noStrike">
                <a:solidFill>
                  <a:srgbClr val="000000"/>
                </a:solidFill>
                <a:effectLst/>
              </a:rPr>
              <a:t> Innovations </a:t>
            </a:r>
            <a:r>
              <a:rPr lang="en-US" sz="1600">
                <a:solidFill>
                  <a:srgbClr val="000000"/>
                </a:solidFill>
              </a:rPr>
              <a:t>Project Manager</a:t>
            </a:r>
            <a:endParaRPr lang="en-US" sz="1600" b="0" i="0">
              <a:solidFill>
                <a:srgbClr val="000000"/>
              </a:solidFill>
              <a:effectLst/>
            </a:endParaRPr>
          </a:p>
          <a:p>
            <a:pPr algn="l" rtl="0" fontAlgn="base"/>
            <a:r>
              <a:rPr lang="en-US" sz="1600" b="0" i="0" u="none" strike="noStrike">
                <a:solidFill>
                  <a:srgbClr val="000000"/>
                </a:solidFill>
                <a:effectLst/>
              </a:rPr>
              <a:t>Policy, Planning &amp; Intermodal Development Division</a:t>
            </a:r>
            <a:r>
              <a:rPr lang="en-US" sz="1600" b="0" i="0">
                <a:solidFill>
                  <a:srgbClr val="000000"/>
                </a:solidFill>
                <a:effectLst/>
              </a:rPr>
              <a:t>​</a:t>
            </a:r>
          </a:p>
          <a:p>
            <a:pPr algn="l" rtl="0" fontAlgn="base"/>
            <a:r>
              <a:rPr lang="en-US" sz="1600" b="0" i="1" u="none" strike="noStrike">
                <a:solidFill>
                  <a:srgbClr val="000000"/>
                </a:solidFill>
                <a:effectLst/>
              </a:rPr>
              <a:t>Vermont Agency of Transportation</a:t>
            </a:r>
            <a:r>
              <a:rPr lang="en-US" sz="1600" b="0" i="0">
                <a:solidFill>
                  <a:srgbClr val="000000"/>
                </a:solidFill>
                <a:effectLst/>
              </a:rPr>
              <a:t>​</a:t>
            </a:r>
          </a:p>
          <a:p>
            <a:pPr algn="l" rtl="0" fontAlgn="base"/>
            <a:r>
              <a:rPr lang="en-US" sz="1600" b="0" i="0">
                <a:solidFill>
                  <a:srgbClr val="000000"/>
                </a:solidFill>
                <a:effectLst/>
              </a:rPr>
              <a:t>​</a:t>
            </a:r>
          </a:p>
          <a:p>
            <a:pPr algn="l" rtl="0" fontAlgn="base"/>
            <a:r>
              <a:rPr lang="en-US" sz="1600" b="0" i="0" u="none" strike="noStrike">
                <a:solidFill>
                  <a:srgbClr val="000000"/>
                </a:solidFill>
                <a:effectLst/>
              </a:rPr>
              <a:t>802.595.6738</a:t>
            </a:r>
            <a:r>
              <a:rPr lang="en-US" sz="1600" b="0" i="0">
                <a:solidFill>
                  <a:srgbClr val="000000"/>
                </a:solidFill>
                <a:effectLst/>
              </a:rPr>
              <a:t>​</a:t>
            </a:r>
          </a:p>
          <a:p>
            <a:pPr algn="l" rtl="0" fontAlgn="base"/>
            <a:r>
              <a:rPr lang="en-US" sz="1600" u="sng">
                <a:solidFill>
                  <a:srgbClr val="6B9F25"/>
                </a:solidFill>
                <a:hlinkClick r:id="rId5"/>
              </a:rPr>
              <a:t>P</a:t>
            </a:r>
            <a:r>
              <a:rPr lang="en-US" sz="1600" b="0" i="0" u="sng" strike="noStrike">
                <a:solidFill>
                  <a:srgbClr val="6B9F25"/>
                </a:solidFill>
                <a:effectLst/>
                <a:hlinkClick r:id="rId5"/>
              </a:rPr>
              <a:t>atrick.Murphy@vermont.gov</a:t>
            </a:r>
            <a:r>
              <a:rPr lang="en-US" sz="1600" b="0" i="0" u="none" strike="noStrike">
                <a:solidFill>
                  <a:srgbClr val="000000"/>
                </a:solidFill>
                <a:effectLst/>
              </a:rPr>
              <a:t> </a:t>
            </a:r>
            <a:endParaRPr lang="en-US" sz="1600" b="0" i="0">
              <a:solidFill>
                <a:srgbClr val="000000"/>
              </a:solidFill>
              <a:effectLst/>
            </a:endParaRPr>
          </a:p>
          <a:p>
            <a:pPr lvl="1">
              <a:spcAft>
                <a:spcPts val="600"/>
              </a:spcAft>
            </a:pPr>
            <a:endParaRPr lang="en-US" sz="2200">
              <a:latin typeface="Calibri" panose="020F0502020204030204" pitchFamily="34" charset="0"/>
              <a:ea typeface="Calibri" panose="020F0502020204030204" pitchFamily="34" charset="0"/>
              <a:cs typeface="Times New Roman" panose="02020603050405020304" pitchFamily="18" charset="0"/>
            </a:endParaRPr>
          </a:p>
        </p:txBody>
      </p:sp>
      <p:sp>
        <p:nvSpPr>
          <p:cNvPr id="11" name="Footer Placeholder 5">
            <a:extLst>
              <a:ext uri="{FF2B5EF4-FFF2-40B4-BE49-F238E27FC236}">
                <a16:creationId xmlns:a16="http://schemas.microsoft.com/office/drawing/2014/main" id="{72F0E176-4427-4C2D-9E41-B7EE03F657F2}"/>
              </a:ext>
            </a:extLst>
          </p:cNvPr>
          <p:cNvSpPr>
            <a:spLocks noGrp="1"/>
          </p:cNvSpPr>
          <p:nvPr>
            <p:ph type="ftr" sz="quarter" idx="11"/>
          </p:nvPr>
        </p:nvSpPr>
        <p:spPr>
          <a:xfrm>
            <a:off x="3749675" y="6438900"/>
            <a:ext cx="4648200" cy="365125"/>
          </a:xfrm>
        </p:spPr>
        <p:txBody>
          <a:bodyPr/>
          <a:lstStyle/>
          <a:p>
            <a:r>
              <a:rPr lang="en-US"/>
              <a:t>Vermont Electric Vehicle  &amp; Infrastructure </a:t>
            </a:r>
            <a:r>
              <a:rPr lang="en-US" err="1"/>
              <a:t>PRograms</a:t>
            </a:r>
            <a:endParaRPr lang="en-US"/>
          </a:p>
        </p:txBody>
      </p:sp>
    </p:spTree>
    <p:extLst>
      <p:ext uri="{BB962C8B-B14F-4D97-AF65-F5344CB8AC3E}">
        <p14:creationId xmlns:p14="http://schemas.microsoft.com/office/powerpoint/2010/main" val="89822065"/>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50242" y="111394"/>
            <a:ext cx="8724900" cy="812725"/>
          </a:xfrm>
        </p:spPr>
        <p:txBody>
          <a:bodyPr>
            <a:normAutofit/>
          </a:bodyPr>
          <a:lstStyle/>
          <a:p>
            <a:pPr algn="ctr"/>
            <a:r>
              <a:rPr lang="en-US" sz="4000" b="1">
                <a:latin typeface="+mn-lt"/>
                <a:cs typeface="Calibri"/>
              </a:rPr>
              <a:t>Thank you!</a:t>
            </a:r>
            <a:endParaRPr lang="en-US" sz="4000" b="1">
              <a:latin typeface="+mn-lt"/>
            </a:endParaRPr>
          </a:p>
        </p:txBody>
      </p:sp>
      <p:sp>
        <p:nvSpPr>
          <p:cNvPr id="4" name="Rectangle 3"/>
          <p:cNvSpPr/>
          <p:nvPr/>
        </p:nvSpPr>
        <p:spPr>
          <a:xfrm>
            <a:off x="1650242" y="990601"/>
            <a:ext cx="8915400" cy="353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9" name="Content Placeholder 1"/>
          <p:cNvSpPr txBox="1">
            <a:spLocks/>
          </p:cNvSpPr>
          <p:nvPr/>
        </p:nvSpPr>
        <p:spPr>
          <a:xfrm>
            <a:off x="3805568" y="3793181"/>
            <a:ext cx="4548462" cy="1998162"/>
          </a:xfrm>
          <a:prstGeom prst="rect">
            <a:avLst/>
          </a:prstGeom>
        </p:spPr>
        <p:txBody>
          <a:bodyPr vert="horz" lIns="91440" tIns="45720" rIns="91440" bIns="45720" numCol="1" rtlCol="0" anchor="t">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indent="0" fontAlgn="auto">
              <a:spcAft>
                <a:spcPts val="0"/>
              </a:spcAft>
              <a:buNone/>
              <a:defRPr/>
            </a:pPr>
            <a:r>
              <a:rPr lang="en-US" sz="2800" b="1">
                <a:latin typeface="Calibri" panose="020F0502020204030204"/>
              </a:rPr>
              <a:t>         </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1"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1"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13" name="Content Placeholder 1"/>
          <p:cNvSpPr txBox="1">
            <a:spLocks/>
          </p:cNvSpPr>
          <p:nvPr/>
        </p:nvSpPr>
        <p:spPr>
          <a:xfrm>
            <a:off x="219939" y="3724707"/>
            <a:ext cx="3664708" cy="1318347"/>
          </a:xfrm>
          <a:prstGeom prst="rect">
            <a:avLst/>
          </a:prstGeom>
        </p:spPr>
        <p:txBody>
          <a:bodyPr vert="horz" lIns="91440" tIns="45720" rIns="91440" bIns="45720" numCol="1" rtlCol="0">
            <a:normAutofit fontScale="92500" lnSpcReduction="10000"/>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Arial"/>
              </a:rPr>
              <a:t>Peggy O’Neill-</a:t>
            </a:r>
            <a:r>
              <a:rPr kumimoji="0" lang="en-US" sz="1900" b="1" i="0" u="none" strike="noStrike" kern="1200" cap="none" spc="0" normalizeH="0" baseline="0" noProof="0" err="1">
                <a:ln>
                  <a:noFill/>
                </a:ln>
                <a:solidFill>
                  <a:prstClr val="black"/>
                </a:solidFill>
                <a:effectLst/>
                <a:uLnTx/>
                <a:uFillTx/>
                <a:latin typeface="Calibri" panose="020F0502020204030204"/>
                <a:ea typeface="+mn-ea"/>
                <a:cs typeface="Arial"/>
              </a:rPr>
              <a:t>Vivanco</a:t>
            </a:r>
            <a:endParaRPr kumimoji="0" lang="en-US" sz="19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900" i="0" u="none" strike="noStrike" kern="1200" cap="none" spc="0" normalizeH="0" baseline="0" noProof="0">
                <a:ln>
                  <a:noFill/>
                </a:ln>
                <a:solidFill>
                  <a:prstClr val="black"/>
                </a:solidFill>
                <a:effectLst/>
                <a:uLnTx/>
                <a:uFillTx/>
                <a:latin typeface="Calibri" panose="020F0502020204030204"/>
                <a:ea typeface="+mn-ea"/>
                <a:cs typeface="Arial"/>
              </a:rPr>
              <a:t>VT Clean Cities Coordinator</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900" i="0" u="none" strike="noStrike" kern="1200" cap="none" spc="0" normalizeH="0" baseline="0" noProof="0">
                <a:ln>
                  <a:noFill/>
                </a:ln>
                <a:solidFill>
                  <a:prstClr val="black"/>
                </a:solidFill>
                <a:effectLst/>
                <a:uLnTx/>
                <a:uFillTx/>
                <a:latin typeface="Calibri" panose="020F0502020204030204"/>
                <a:ea typeface="+mn-ea"/>
                <a:cs typeface="Arial"/>
              </a:rPr>
              <a:t>UVM Transportation</a:t>
            </a:r>
            <a:r>
              <a:rPr lang="en-US" sz="1900">
                <a:solidFill>
                  <a:prstClr val="black"/>
                </a:solidFill>
                <a:latin typeface="Calibri" panose="020F0502020204030204"/>
              </a:rPr>
              <a:t> Research Center</a:t>
            </a:r>
            <a:endParaRPr kumimoji="0" lang="en-US" sz="1900"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900" i="0" u="none" strike="noStrike" kern="1200" cap="none" spc="0" normalizeH="0" baseline="0" noProof="0">
                <a:ln>
                  <a:noFill/>
                </a:ln>
                <a:solidFill>
                  <a:prstClr val="black"/>
                </a:solidFill>
                <a:effectLst/>
                <a:uLnTx/>
                <a:uFillTx/>
                <a:latin typeface="Calibri" panose="020F0502020204030204"/>
                <a:ea typeface="+mn-ea"/>
                <a:cs typeface="Arial"/>
                <a:hlinkClick r:id="rId3"/>
              </a:rPr>
              <a:t>poneillv@uvm.edu</a:t>
            </a:r>
            <a:endParaRPr kumimoji="0" lang="en-US" sz="1900"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1"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1"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1"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1" u="none" strike="noStrike" kern="1200" cap="none" spc="0" normalizeH="0" baseline="0" noProof="0">
              <a:ln>
                <a:noFill/>
              </a:ln>
              <a:solidFill>
                <a:prstClr val="black"/>
              </a:solidFill>
              <a:effectLst/>
              <a:uLnTx/>
              <a:uFillTx/>
              <a:latin typeface="Calibri" panose="020F0502020204030204"/>
              <a:ea typeface="+mn-ea"/>
              <a:cs typeface="Arial"/>
            </a:endParaRPr>
          </a:p>
        </p:txBody>
      </p:sp>
      <p:pic>
        <p:nvPicPr>
          <p:cNvPr id="11" name="Picture 14" descr="Shape, rectangle&#10;&#10;Description automatically generated">
            <a:extLst>
              <a:ext uri="{FF2B5EF4-FFF2-40B4-BE49-F238E27FC236}">
                <a16:creationId xmlns:a16="http://schemas.microsoft.com/office/drawing/2014/main" id="{F5BB5ECC-4D1F-4EDD-B11E-78831D8DA680}"/>
              </a:ext>
            </a:extLst>
          </p:cNvPr>
          <p:cNvPicPr>
            <a:picLocks noChangeAspect="1"/>
          </p:cNvPicPr>
          <p:nvPr/>
        </p:nvPicPr>
        <p:blipFill>
          <a:blip r:embed="rId4"/>
          <a:stretch>
            <a:fillRect/>
          </a:stretch>
        </p:blipFill>
        <p:spPr>
          <a:xfrm>
            <a:off x="-5751" y="6422350"/>
            <a:ext cx="12203502" cy="439978"/>
          </a:xfrm>
          <a:prstGeom prst="rect">
            <a:avLst/>
          </a:prstGeom>
        </p:spPr>
      </p:pic>
      <p:sp>
        <p:nvSpPr>
          <p:cNvPr id="15" name="Content Placeholder 1"/>
          <p:cNvSpPr txBox="1">
            <a:spLocks/>
          </p:cNvSpPr>
          <p:nvPr/>
        </p:nvSpPr>
        <p:spPr>
          <a:xfrm>
            <a:off x="219939" y="5043055"/>
            <a:ext cx="3340679" cy="1095786"/>
          </a:xfrm>
          <a:prstGeom prst="rect">
            <a:avLst/>
          </a:prstGeom>
        </p:spPr>
        <p:txBody>
          <a:bodyPr vert="horz" lIns="91440" tIns="45720" rIns="91440" bIns="45720" numCol="1"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Arial"/>
              </a:rPr>
              <a:t>Jessica Poulin</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800">
                <a:solidFill>
                  <a:prstClr val="black"/>
                </a:solidFill>
                <a:latin typeface="Calibri" panose="020F0502020204030204"/>
              </a:rPr>
              <a:t>VT Clean Cities Program Assistant </a:t>
            </a:r>
            <a:endParaRPr kumimoji="0" lang="en-US" sz="1800"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Arial"/>
                <a:hlinkClick r:id="rId5"/>
              </a:rPr>
              <a:t>jjpoulin@uvm.edu</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1"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1"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1"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1" u="none" strike="noStrike" kern="1200" cap="none" spc="0" normalizeH="0" baseline="0" noProof="0">
              <a:ln>
                <a:noFill/>
              </a:ln>
              <a:solidFill>
                <a:prstClr val="black"/>
              </a:solidFill>
              <a:effectLst/>
              <a:uLnTx/>
              <a:uFillTx/>
              <a:latin typeface="Calibri" panose="020F0502020204030204"/>
              <a:ea typeface="+mn-ea"/>
              <a:cs typeface="Arial"/>
            </a:endParaRPr>
          </a:p>
        </p:txBody>
      </p:sp>
      <p:pic>
        <p:nvPicPr>
          <p:cNvPr id="8" name="Picture 7" descr="A picture containing logo&#10;&#10;Description automatically generated">
            <a:extLst>
              <a:ext uri="{FF2B5EF4-FFF2-40B4-BE49-F238E27FC236}">
                <a16:creationId xmlns:a16="http://schemas.microsoft.com/office/drawing/2014/main" id="{8FFA8EDD-7292-7BF2-FD87-84B0B99D0F70}"/>
              </a:ext>
            </a:extLst>
          </p:cNvPr>
          <p:cNvPicPr>
            <a:picLocks noChangeAspect="1"/>
          </p:cNvPicPr>
          <p:nvPr/>
        </p:nvPicPr>
        <p:blipFill>
          <a:blip r:embed="rId6"/>
          <a:stretch>
            <a:fillRect/>
          </a:stretch>
        </p:blipFill>
        <p:spPr>
          <a:xfrm>
            <a:off x="332339" y="1867070"/>
            <a:ext cx="2507843" cy="1639042"/>
          </a:xfrm>
          <a:prstGeom prst="rect">
            <a:avLst/>
          </a:prstGeom>
        </p:spPr>
      </p:pic>
      <p:pic>
        <p:nvPicPr>
          <p:cNvPr id="10" name="Picture 9">
            <a:extLst>
              <a:ext uri="{FF2B5EF4-FFF2-40B4-BE49-F238E27FC236}">
                <a16:creationId xmlns:a16="http://schemas.microsoft.com/office/drawing/2014/main" id="{7E36CD0C-642D-A579-5D11-A07547ABE8F7}"/>
              </a:ext>
            </a:extLst>
          </p:cNvPr>
          <p:cNvPicPr>
            <a:picLocks noChangeAspect="1"/>
          </p:cNvPicPr>
          <p:nvPr/>
        </p:nvPicPr>
        <p:blipFill>
          <a:blip r:embed="rId7"/>
          <a:stretch>
            <a:fillRect/>
          </a:stretch>
        </p:blipFill>
        <p:spPr>
          <a:xfrm>
            <a:off x="3758442" y="2002750"/>
            <a:ext cx="4508500" cy="1003300"/>
          </a:xfrm>
          <a:prstGeom prst="rect">
            <a:avLst/>
          </a:prstGeom>
        </p:spPr>
      </p:pic>
      <p:pic>
        <p:nvPicPr>
          <p:cNvPr id="12" name="Picture 11">
            <a:extLst>
              <a:ext uri="{FF2B5EF4-FFF2-40B4-BE49-F238E27FC236}">
                <a16:creationId xmlns:a16="http://schemas.microsoft.com/office/drawing/2014/main" id="{9C5FA1E9-3199-C7EB-2F1B-41766D9B9876}"/>
              </a:ext>
            </a:extLst>
          </p:cNvPr>
          <p:cNvPicPr>
            <a:picLocks noChangeAspect="1"/>
          </p:cNvPicPr>
          <p:nvPr/>
        </p:nvPicPr>
        <p:blipFill>
          <a:blip r:embed="rId8"/>
          <a:stretch>
            <a:fillRect/>
          </a:stretch>
        </p:blipFill>
        <p:spPr>
          <a:xfrm>
            <a:off x="8946404" y="1572843"/>
            <a:ext cx="2329704" cy="2329704"/>
          </a:xfrm>
          <a:prstGeom prst="rect">
            <a:avLst/>
          </a:prstGeom>
        </p:spPr>
      </p:pic>
      <p:sp>
        <p:nvSpPr>
          <p:cNvPr id="14" name="Content Placeholder 1">
            <a:extLst>
              <a:ext uri="{FF2B5EF4-FFF2-40B4-BE49-F238E27FC236}">
                <a16:creationId xmlns:a16="http://schemas.microsoft.com/office/drawing/2014/main" id="{68FA95C8-1B54-736F-74DE-6157D78EDC3D}"/>
              </a:ext>
            </a:extLst>
          </p:cNvPr>
          <p:cNvSpPr txBox="1">
            <a:spLocks/>
          </p:cNvSpPr>
          <p:nvPr/>
        </p:nvSpPr>
        <p:spPr>
          <a:xfrm>
            <a:off x="8508671" y="3736398"/>
            <a:ext cx="3543730" cy="1306657"/>
          </a:xfrm>
          <a:prstGeom prst="rect">
            <a:avLst/>
          </a:prstGeom>
        </p:spPr>
        <p:txBody>
          <a:bodyPr vert="horz" lIns="91440" tIns="45720" rIns="91440" bIns="45720" numCol="1"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Arial"/>
              </a:rPr>
              <a:t>Dave Roberts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800">
                <a:solidFill>
                  <a:prstClr val="black"/>
                </a:solidFill>
                <a:latin typeface="Calibri" panose="020F0502020204030204"/>
              </a:rPr>
              <a:t>Drive Electric Vermont Coordinator</a:t>
            </a:r>
            <a:endParaRPr kumimoji="0" lang="en-US" sz="1800"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900" i="0" u="none" strike="noStrike" kern="1200" cap="none" spc="0" normalizeH="0" baseline="0" noProof="0">
                <a:ln>
                  <a:noFill/>
                </a:ln>
                <a:solidFill>
                  <a:prstClr val="black"/>
                </a:solidFill>
                <a:effectLst/>
                <a:uLnTx/>
                <a:uFillTx/>
                <a:latin typeface="Calibri" panose="020F0502020204030204"/>
                <a:ea typeface="+mn-ea"/>
                <a:cs typeface="Arial"/>
                <a:hlinkClick r:id="rId9"/>
              </a:rPr>
              <a:t>droberts@veic.org</a:t>
            </a:r>
            <a:endParaRPr kumimoji="0" lang="en-US" sz="1900"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1"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1"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1"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1"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16" name="TextBox 15">
            <a:extLst>
              <a:ext uri="{FF2B5EF4-FFF2-40B4-BE49-F238E27FC236}">
                <a16:creationId xmlns:a16="http://schemas.microsoft.com/office/drawing/2014/main" id="{43604BA5-3FED-ABC9-4AC3-2449CF9AE315}"/>
              </a:ext>
            </a:extLst>
          </p:cNvPr>
          <p:cNvSpPr txBox="1"/>
          <p:nvPr/>
        </p:nvSpPr>
        <p:spPr>
          <a:xfrm>
            <a:off x="3758442" y="3559084"/>
            <a:ext cx="4552405" cy="2369880"/>
          </a:xfrm>
          <a:prstGeom prst="rect">
            <a:avLst/>
          </a:prstGeom>
          <a:noFill/>
        </p:spPr>
        <p:txBody>
          <a:bodyPr wrap="square">
            <a:spAutoFit/>
          </a:bodyPr>
          <a:lstStyle/>
          <a:p>
            <a:pPr algn="l" rtl="0" fontAlgn="base"/>
            <a:r>
              <a:rPr lang="en-US" b="1" i="0" u="none" strike="noStrike">
                <a:solidFill>
                  <a:srgbClr val="000000"/>
                </a:solidFill>
                <a:effectLst/>
              </a:rPr>
              <a:t>Patrick Murphy</a:t>
            </a:r>
            <a:r>
              <a:rPr lang="en-US" b="0" i="0">
                <a:solidFill>
                  <a:srgbClr val="000000"/>
                </a:solidFill>
                <a:effectLst/>
              </a:rPr>
              <a:t>​</a:t>
            </a:r>
          </a:p>
          <a:p>
            <a:pPr algn="l" rtl="0" fontAlgn="base"/>
            <a:r>
              <a:rPr lang="en-US" b="0" i="0" u="none" strike="noStrike">
                <a:solidFill>
                  <a:srgbClr val="000000"/>
                </a:solidFill>
                <a:effectLst/>
              </a:rPr>
              <a:t>Sustainability </a:t>
            </a:r>
            <a:r>
              <a:rPr lang="en-US">
                <a:solidFill>
                  <a:srgbClr val="000000"/>
                </a:solidFill>
              </a:rPr>
              <a:t>&amp;</a:t>
            </a:r>
            <a:r>
              <a:rPr lang="en-US" b="0" i="0" u="none" strike="noStrike">
                <a:solidFill>
                  <a:srgbClr val="000000"/>
                </a:solidFill>
                <a:effectLst/>
              </a:rPr>
              <a:t> Innovations </a:t>
            </a:r>
            <a:r>
              <a:rPr lang="en-US">
                <a:solidFill>
                  <a:srgbClr val="000000"/>
                </a:solidFill>
              </a:rPr>
              <a:t>Project Manager</a:t>
            </a:r>
            <a:endParaRPr lang="en-US" b="0" i="0">
              <a:solidFill>
                <a:srgbClr val="000000"/>
              </a:solidFill>
              <a:effectLst/>
            </a:endParaRPr>
          </a:p>
          <a:p>
            <a:pPr algn="l" rtl="0" fontAlgn="base"/>
            <a:r>
              <a:rPr lang="en-US" b="0" i="0" u="none" strike="noStrike">
                <a:solidFill>
                  <a:srgbClr val="000000"/>
                </a:solidFill>
                <a:effectLst/>
              </a:rPr>
              <a:t>Policy, Planning &amp; Intermodal Development Division</a:t>
            </a:r>
            <a:r>
              <a:rPr lang="en-US" b="0" i="0">
                <a:solidFill>
                  <a:srgbClr val="000000"/>
                </a:solidFill>
                <a:effectLst/>
              </a:rPr>
              <a:t>​</a:t>
            </a:r>
          </a:p>
          <a:p>
            <a:pPr algn="l" rtl="0" fontAlgn="base"/>
            <a:r>
              <a:rPr lang="en-US" b="0" i="1" u="none" strike="noStrike">
                <a:solidFill>
                  <a:srgbClr val="000000"/>
                </a:solidFill>
                <a:effectLst/>
              </a:rPr>
              <a:t>Vermont Agency of Transportation</a:t>
            </a:r>
            <a:r>
              <a:rPr lang="en-US" b="0" i="0">
                <a:solidFill>
                  <a:srgbClr val="000000"/>
                </a:solidFill>
                <a:effectLst/>
              </a:rPr>
              <a:t>​</a:t>
            </a:r>
          </a:p>
          <a:p>
            <a:pPr algn="l" rtl="0" fontAlgn="base"/>
            <a:r>
              <a:rPr lang="en-US" b="0" i="0">
                <a:solidFill>
                  <a:srgbClr val="000000"/>
                </a:solidFill>
                <a:effectLst/>
              </a:rPr>
              <a:t>​</a:t>
            </a:r>
          </a:p>
          <a:p>
            <a:pPr algn="l" rtl="0" fontAlgn="base"/>
            <a:r>
              <a:rPr lang="en-US" u="sng">
                <a:solidFill>
                  <a:srgbClr val="6B9F25"/>
                </a:solidFill>
                <a:hlinkClick r:id="rId10"/>
              </a:rPr>
              <a:t>P</a:t>
            </a:r>
            <a:r>
              <a:rPr lang="en-US" b="0" i="0" u="sng" strike="noStrike">
                <a:solidFill>
                  <a:srgbClr val="6B9F25"/>
                </a:solidFill>
                <a:effectLst/>
                <a:hlinkClick r:id="rId10"/>
              </a:rPr>
              <a:t>atrick.Murphy@vermont.gov</a:t>
            </a:r>
            <a:r>
              <a:rPr lang="en-US" b="0" i="0" u="none" strike="noStrike">
                <a:solidFill>
                  <a:srgbClr val="000000"/>
                </a:solidFill>
                <a:effectLst/>
              </a:rPr>
              <a:t> </a:t>
            </a:r>
            <a:endParaRPr lang="en-US" b="0" i="0">
              <a:solidFill>
                <a:srgbClr val="000000"/>
              </a:solidFill>
              <a:effectLst/>
            </a:endParaRPr>
          </a:p>
          <a:p>
            <a:pPr lvl="1">
              <a:spcAft>
                <a:spcPts val="600"/>
              </a:spcAft>
            </a:pPr>
            <a:endParaRPr lang="en-US" sz="22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9645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p:cNvSpPr txBox="1">
            <a:spLocks/>
          </p:cNvSpPr>
          <p:nvPr/>
        </p:nvSpPr>
        <p:spPr>
          <a:xfrm>
            <a:off x="3805568" y="3793181"/>
            <a:ext cx="4548462" cy="1998162"/>
          </a:xfrm>
          <a:prstGeom prst="rect">
            <a:avLst/>
          </a:prstGeom>
        </p:spPr>
        <p:txBody>
          <a:bodyPr vert="horz" lIns="91440" tIns="45720" rIns="91440" bIns="45720" numCol="1" rtlCol="0" anchor="t">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indent="0" fontAlgn="auto">
              <a:spcAft>
                <a:spcPts val="0"/>
              </a:spcAft>
              <a:buNone/>
              <a:defRPr/>
            </a:pPr>
            <a:r>
              <a:rPr lang="en-US" sz="2800" b="1">
                <a:latin typeface="Calibri" panose="020F0502020204030204"/>
              </a:rPr>
              <a:t>         </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1"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1" u="none" strike="noStrike" kern="1200" cap="none" spc="0" normalizeH="0" baseline="0" noProof="0">
              <a:ln>
                <a:noFill/>
              </a:ln>
              <a:solidFill>
                <a:prstClr val="black"/>
              </a:solidFill>
              <a:effectLst/>
              <a:uLnTx/>
              <a:uFillTx/>
              <a:latin typeface="Calibri" panose="020F0502020204030204"/>
              <a:ea typeface="+mn-ea"/>
              <a:cs typeface="Arial"/>
            </a:endParaRPr>
          </a:p>
        </p:txBody>
      </p:sp>
      <p:pic>
        <p:nvPicPr>
          <p:cNvPr id="11" name="Picture 14" descr="Shape, rectangle&#10;&#10;Description automatically generated">
            <a:extLst>
              <a:ext uri="{FF2B5EF4-FFF2-40B4-BE49-F238E27FC236}">
                <a16:creationId xmlns:a16="http://schemas.microsoft.com/office/drawing/2014/main" id="{F5BB5ECC-4D1F-4EDD-B11E-78831D8DA680}"/>
              </a:ext>
            </a:extLst>
          </p:cNvPr>
          <p:cNvPicPr>
            <a:picLocks noChangeAspect="1"/>
          </p:cNvPicPr>
          <p:nvPr/>
        </p:nvPicPr>
        <p:blipFill>
          <a:blip r:embed="rId3"/>
          <a:stretch>
            <a:fillRect/>
          </a:stretch>
        </p:blipFill>
        <p:spPr>
          <a:xfrm>
            <a:off x="-5751" y="6422350"/>
            <a:ext cx="12203502" cy="439978"/>
          </a:xfrm>
          <a:prstGeom prst="rect">
            <a:avLst/>
          </a:prstGeom>
        </p:spPr>
      </p:pic>
      <p:sp>
        <p:nvSpPr>
          <p:cNvPr id="14" name="Title 23">
            <a:extLst>
              <a:ext uri="{FF2B5EF4-FFF2-40B4-BE49-F238E27FC236}">
                <a16:creationId xmlns:a16="http://schemas.microsoft.com/office/drawing/2014/main" id="{ACA6108E-A320-F21A-875E-61BC04D58192}"/>
              </a:ext>
            </a:extLst>
          </p:cNvPr>
          <p:cNvSpPr txBox="1">
            <a:spLocks/>
          </p:cNvSpPr>
          <p:nvPr/>
        </p:nvSpPr>
        <p:spPr>
          <a:xfrm>
            <a:off x="467360" y="171386"/>
            <a:ext cx="11277600" cy="132556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solidFill>
                  <a:schemeClr val="tx1"/>
                </a:solidFill>
                <a:latin typeface="+mn-lt"/>
              </a:rPr>
              <a:t>Clean Cities Portfolio</a:t>
            </a:r>
          </a:p>
        </p:txBody>
      </p:sp>
      <p:sp>
        <p:nvSpPr>
          <p:cNvPr id="18" name="Text Placeholder 1">
            <a:extLst>
              <a:ext uri="{FF2B5EF4-FFF2-40B4-BE49-F238E27FC236}">
                <a16:creationId xmlns:a16="http://schemas.microsoft.com/office/drawing/2014/main" id="{3D3AA1EA-E3C3-ED82-8E45-DDB2AFE5F4B6}"/>
              </a:ext>
            </a:extLst>
          </p:cNvPr>
          <p:cNvSpPr txBox="1">
            <a:spLocks/>
          </p:cNvSpPr>
          <p:nvPr/>
        </p:nvSpPr>
        <p:spPr>
          <a:xfrm>
            <a:off x="872375" y="4216401"/>
            <a:ext cx="1782233" cy="1553658"/>
          </a:xfrm>
          <a:prstGeom prst="rect">
            <a:avLst/>
          </a:prstGeom>
          <a:noFill/>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a:solidFill>
                  <a:schemeClr val="tx1"/>
                </a:solidFill>
              </a:rPr>
              <a:t>Light-, Medium-, and Heavy-Duty Vehicles</a:t>
            </a:r>
          </a:p>
        </p:txBody>
      </p:sp>
      <p:pic>
        <p:nvPicPr>
          <p:cNvPr id="19" name="Picture Placeholder 20">
            <a:extLst>
              <a:ext uri="{FF2B5EF4-FFF2-40B4-BE49-F238E27FC236}">
                <a16:creationId xmlns:a16="http://schemas.microsoft.com/office/drawing/2014/main" id="{0428CB9E-2A44-FEFE-E0C5-BFC8B18CA460}"/>
              </a:ext>
            </a:extLst>
          </p:cNvPr>
          <p:cNvPicPr>
            <a:picLocks noChangeAspect="1"/>
          </p:cNvPicPr>
          <p:nvPr/>
        </p:nvPicPr>
        <p:blipFill rotWithShape="1">
          <a:blip r:embed="rId4">
            <a:extLst>
              <a:ext uri="{28A0092B-C50C-407E-A947-70E740481C1C}">
                <a14:useLocalDpi xmlns:a14="http://schemas.microsoft.com/office/drawing/2010/main"/>
              </a:ext>
            </a:extLst>
          </a:blip>
          <a:srcRect l="5172" t="4406" r="2413" b="3179"/>
          <a:stretch/>
        </p:blipFill>
        <p:spPr>
          <a:xfrm>
            <a:off x="3766307" y="2262914"/>
            <a:ext cx="1722576" cy="1722571"/>
          </a:xfrm>
          <a:prstGeom prst="ellipse">
            <a:avLst/>
          </a:prstGeom>
          <a:ln w="38100">
            <a:solidFill>
              <a:srgbClr val="FFC000"/>
            </a:solidFill>
          </a:ln>
        </p:spPr>
      </p:pic>
      <p:sp>
        <p:nvSpPr>
          <p:cNvPr id="21" name="Text Placeholder 2">
            <a:extLst>
              <a:ext uri="{FF2B5EF4-FFF2-40B4-BE49-F238E27FC236}">
                <a16:creationId xmlns:a16="http://schemas.microsoft.com/office/drawing/2014/main" id="{A79206BD-E14B-BA3C-9660-6D6045C241B7}"/>
              </a:ext>
            </a:extLst>
          </p:cNvPr>
          <p:cNvSpPr txBox="1">
            <a:spLocks/>
          </p:cNvSpPr>
          <p:nvPr/>
        </p:nvSpPr>
        <p:spPr>
          <a:xfrm>
            <a:off x="3572638" y="4216401"/>
            <a:ext cx="1930942" cy="155365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a:solidFill>
                  <a:schemeClr val="tx1"/>
                </a:solidFill>
              </a:rPr>
              <a:t>Alternative and Renewable Fuels and Infrastructure</a:t>
            </a:r>
          </a:p>
          <a:p>
            <a:endParaRPr lang="en-US"/>
          </a:p>
        </p:txBody>
      </p:sp>
      <p:pic>
        <p:nvPicPr>
          <p:cNvPr id="22" name="Picture Placeholder 28">
            <a:extLst>
              <a:ext uri="{FF2B5EF4-FFF2-40B4-BE49-F238E27FC236}">
                <a16:creationId xmlns:a16="http://schemas.microsoft.com/office/drawing/2014/main" id="{84940B3A-F97C-DA31-5BEF-D010779158FC}"/>
              </a:ext>
            </a:extLst>
          </p:cNvPr>
          <p:cNvPicPr>
            <a:picLocks noChangeAspect="1"/>
          </p:cNvPicPr>
          <p:nvPr/>
        </p:nvPicPr>
        <p:blipFill rotWithShape="1">
          <a:blip r:embed="rId5">
            <a:extLst>
              <a:ext uri="{28A0092B-C50C-407E-A947-70E740481C1C}">
                <a14:useLocalDpi xmlns:a14="http://schemas.microsoft.com/office/drawing/2010/main"/>
              </a:ext>
            </a:extLst>
          </a:blip>
          <a:srcRect l="5015" t="4971" r="3745" b="3704"/>
          <a:stretch/>
        </p:blipFill>
        <p:spPr>
          <a:xfrm>
            <a:off x="6540927" y="2262914"/>
            <a:ext cx="1722576" cy="1722571"/>
          </a:xfrm>
          <a:prstGeom prst="ellipse">
            <a:avLst/>
          </a:prstGeom>
          <a:ln w="38100">
            <a:solidFill>
              <a:srgbClr val="FFC000"/>
            </a:solidFill>
          </a:ln>
        </p:spPr>
      </p:pic>
      <p:sp>
        <p:nvSpPr>
          <p:cNvPr id="23" name="Text Placeholder 3">
            <a:extLst>
              <a:ext uri="{FF2B5EF4-FFF2-40B4-BE49-F238E27FC236}">
                <a16:creationId xmlns:a16="http://schemas.microsoft.com/office/drawing/2014/main" id="{DD1C5165-BD59-0E18-7576-7B32556F1E8B}"/>
              </a:ext>
            </a:extLst>
          </p:cNvPr>
          <p:cNvSpPr txBox="1">
            <a:spLocks/>
          </p:cNvSpPr>
          <p:nvPr/>
        </p:nvSpPr>
        <p:spPr>
          <a:xfrm>
            <a:off x="6542509" y="4137893"/>
            <a:ext cx="2044451" cy="155365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a:solidFill>
                  <a:schemeClr val="tx1"/>
                </a:solidFill>
              </a:rPr>
              <a:t>Idle Reduction Measures and Fuel Economy Improvements</a:t>
            </a:r>
          </a:p>
          <a:p>
            <a:endParaRPr lang="en-US"/>
          </a:p>
        </p:txBody>
      </p:sp>
      <p:pic>
        <p:nvPicPr>
          <p:cNvPr id="24" name="Picture Placeholder 30">
            <a:extLst>
              <a:ext uri="{FF2B5EF4-FFF2-40B4-BE49-F238E27FC236}">
                <a16:creationId xmlns:a16="http://schemas.microsoft.com/office/drawing/2014/main" id="{25E5198A-2328-37F1-B8C0-DFDA7A834DC6}"/>
              </a:ext>
            </a:extLst>
          </p:cNvPr>
          <p:cNvPicPr>
            <a:picLocks noChangeAspect="1"/>
          </p:cNvPicPr>
          <p:nvPr/>
        </p:nvPicPr>
        <p:blipFill rotWithShape="1">
          <a:blip r:embed="rId6">
            <a:extLst>
              <a:ext uri="{28A0092B-C50C-407E-A947-70E740481C1C}">
                <a14:useLocalDpi xmlns:a14="http://schemas.microsoft.com/office/drawing/2010/main"/>
              </a:ext>
            </a:extLst>
          </a:blip>
          <a:srcRect l="3789" t="3747" r="3155" b="3112"/>
          <a:stretch/>
        </p:blipFill>
        <p:spPr>
          <a:xfrm>
            <a:off x="9415527" y="2262914"/>
            <a:ext cx="1722576" cy="1722571"/>
          </a:xfrm>
          <a:prstGeom prst="ellipse">
            <a:avLst/>
          </a:prstGeom>
          <a:ln w="38100">
            <a:solidFill>
              <a:srgbClr val="FFC000"/>
            </a:solidFill>
          </a:ln>
        </p:spPr>
      </p:pic>
      <p:sp>
        <p:nvSpPr>
          <p:cNvPr id="25" name="Text Placeholder 4">
            <a:extLst>
              <a:ext uri="{FF2B5EF4-FFF2-40B4-BE49-F238E27FC236}">
                <a16:creationId xmlns:a16="http://schemas.microsoft.com/office/drawing/2014/main" id="{17F1EDA1-E08A-72D0-A316-84B1D252717C}"/>
              </a:ext>
            </a:extLst>
          </p:cNvPr>
          <p:cNvSpPr txBox="1">
            <a:spLocks/>
          </p:cNvSpPr>
          <p:nvPr/>
        </p:nvSpPr>
        <p:spPr>
          <a:xfrm>
            <a:off x="9345376" y="4216401"/>
            <a:ext cx="2140042" cy="155365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a:solidFill>
                  <a:schemeClr val="tx1"/>
                </a:solidFill>
              </a:rPr>
              <a:t>New Mobility Choices and Emerging Transportation Technologies</a:t>
            </a:r>
          </a:p>
          <a:p>
            <a:endParaRPr lang="en-US"/>
          </a:p>
        </p:txBody>
      </p:sp>
      <p:pic>
        <p:nvPicPr>
          <p:cNvPr id="15" name="Picture Placeholder 26">
            <a:extLst>
              <a:ext uri="{FF2B5EF4-FFF2-40B4-BE49-F238E27FC236}">
                <a16:creationId xmlns:a16="http://schemas.microsoft.com/office/drawing/2014/main" id="{F9A0511D-1E96-67B3-77EF-B196D89B1C97}"/>
              </a:ext>
            </a:extLst>
          </p:cNvPr>
          <p:cNvPicPr>
            <a:picLocks noChangeAspect="1"/>
          </p:cNvPicPr>
          <p:nvPr/>
        </p:nvPicPr>
        <p:blipFill rotWithShape="1">
          <a:blip r:embed="rId7">
            <a:extLst>
              <a:ext uri="{28A0092B-C50C-407E-A947-70E740481C1C}">
                <a14:useLocalDpi xmlns:a14="http://schemas.microsoft.com/office/drawing/2010/main"/>
              </a:ext>
            </a:extLst>
          </a:blip>
          <a:srcRect l="3355" t="3312" r="3355" b="3312"/>
          <a:stretch/>
        </p:blipFill>
        <p:spPr>
          <a:xfrm>
            <a:off x="902202" y="2262914"/>
            <a:ext cx="1722576" cy="1722571"/>
          </a:xfrm>
          <a:prstGeom prst="ellipse">
            <a:avLst/>
          </a:prstGeom>
          <a:ln w="38100">
            <a:solidFill>
              <a:srgbClr val="FFC000"/>
            </a:solidFill>
          </a:ln>
        </p:spPr>
      </p:pic>
    </p:spTree>
    <p:extLst>
      <p:ext uri="{BB962C8B-B14F-4D97-AF65-F5344CB8AC3E}">
        <p14:creationId xmlns:p14="http://schemas.microsoft.com/office/powerpoint/2010/main" val="14459211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50242" y="990601"/>
            <a:ext cx="8915400" cy="353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9" name="Content Placeholder 1"/>
          <p:cNvSpPr txBox="1">
            <a:spLocks/>
          </p:cNvSpPr>
          <p:nvPr/>
        </p:nvSpPr>
        <p:spPr>
          <a:xfrm>
            <a:off x="3805568" y="3793181"/>
            <a:ext cx="4548462" cy="1998162"/>
          </a:xfrm>
          <a:prstGeom prst="rect">
            <a:avLst/>
          </a:prstGeom>
        </p:spPr>
        <p:txBody>
          <a:bodyPr vert="horz" lIns="91440" tIns="45720" rIns="91440" bIns="45720" numCol="1" rtlCol="0" anchor="t">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indent="0" fontAlgn="auto">
              <a:spcAft>
                <a:spcPts val="0"/>
              </a:spcAft>
              <a:buNone/>
              <a:defRPr/>
            </a:pPr>
            <a:r>
              <a:rPr lang="en-US" sz="2800" b="1">
                <a:latin typeface="Calibri" panose="020F0502020204030204"/>
              </a:rPr>
              <a:t>         </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1"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1" u="none" strike="noStrike" kern="1200" cap="none" spc="0" normalizeH="0" baseline="0" noProof="0">
              <a:ln>
                <a:noFill/>
              </a:ln>
              <a:solidFill>
                <a:prstClr val="black"/>
              </a:solidFill>
              <a:effectLst/>
              <a:uLnTx/>
              <a:uFillTx/>
              <a:latin typeface="Calibri" panose="020F0502020204030204"/>
              <a:ea typeface="+mn-ea"/>
              <a:cs typeface="Arial"/>
            </a:endParaRPr>
          </a:p>
        </p:txBody>
      </p:sp>
      <p:pic>
        <p:nvPicPr>
          <p:cNvPr id="11" name="Picture 14" descr="Shape, rectangle&#10;&#10;Description automatically generated">
            <a:extLst>
              <a:ext uri="{FF2B5EF4-FFF2-40B4-BE49-F238E27FC236}">
                <a16:creationId xmlns:a16="http://schemas.microsoft.com/office/drawing/2014/main" id="{F5BB5ECC-4D1F-4EDD-B11E-78831D8DA680}"/>
              </a:ext>
            </a:extLst>
          </p:cNvPr>
          <p:cNvPicPr>
            <a:picLocks noChangeAspect="1"/>
          </p:cNvPicPr>
          <p:nvPr/>
        </p:nvPicPr>
        <p:blipFill>
          <a:blip r:embed="rId3"/>
          <a:stretch>
            <a:fillRect/>
          </a:stretch>
        </p:blipFill>
        <p:spPr>
          <a:xfrm>
            <a:off x="-5751" y="6422350"/>
            <a:ext cx="12203502" cy="439978"/>
          </a:xfrm>
          <a:prstGeom prst="rect">
            <a:avLst/>
          </a:prstGeom>
        </p:spPr>
      </p:pic>
      <p:sp>
        <p:nvSpPr>
          <p:cNvPr id="26" name="Title 1">
            <a:extLst>
              <a:ext uri="{FF2B5EF4-FFF2-40B4-BE49-F238E27FC236}">
                <a16:creationId xmlns:a16="http://schemas.microsoft.com/office/drawing/2014/main" id="{A27C4A9D-54C2-1A0D-875F-A19B880EC5F1}"/>
              </a:ext>
            </a:extLst>
          </p:cNvPr>
          <p:cNvSpPr txBox="1">
            <a:spLocks/>
          </p:cNvSpPr>
          <p:nvPr/>
        </p:nvSpPr>
        <p:spPr>
          <a:xfrm>
            <a:off x="2268550" y="82282"/>
            <a:ext cx="7622498" cy="749546"/>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br>
              <a:rPr lang="en-US" sz="3100" b="1">
                <a:solidFill>
                  <a:srgbClr val="008000"/>
                </a:solidFill>
                <a:latin typeface="Calibri" panose="020F0502020204030204" pitchFamily="34" charset="0"/>
                <a:ea typeface="MS Gothic" panose="020B0609070205080204" pitchFamily="49" charset="-128"/>
                <a:cs typeface="Calibri" panose="020F0502020204030204" pitchFamily="34" charset="0"/>
              </a:rPr>
            </a:br>
            <a:r>
              <a:rPr lang="en-US" sz="3600" b="1">
                <a:solidFill>
                  <a:srgbClr val="008000"/>
                </a:solidFill>
                <a:latin typeface="Calibri" panose="020F0502020204030204" pitchFamily="34" charset="0"/>
                <a:ea typeface="MS Gothic" panose="020B0609070205080204" pitchFamily="49" charset="-128"/>
                <a:cs typeface="Calibri" panose="020F0502020204030204" pitchFamily="34" charset="0"/>
              </a:rPr>
              <a:t>References and Resources</a:t>
            </a:r>
            <a:endParaRPr lang="en-US" sz="3100" b="1">
              <a:solidFill>
                <a:srgbClr val="008000"/>
              </a:solidFill>
              <a:latin typeface="Calibri" panose="020F0502020204030204" pitchFamily="34" charset="0"/>
              <a:ea typeface="MS Gothic" panose="020B0609070205080204" pitchFamily="49" charset="-128"/>
              <a:cs typeface="Calibri" panose="020F0502020204030204" pitchFamily="34" charset="0"/>
            </a:endParaRPr>
          </a:p>
        </p:txBody>
      </p:sp>
      <p:sp>
        <p:nvSpPr>
          <p:cNvPr id="27" name="TextBox 26">
            <a:extLst>
              <a:ext uri="{FF2B5EF4-FFF2-40B4-BE49-F238E27FC236}">
                <a16:creationId xmlns:a16="http://schemas.microsoft.com/office/drawing/2014/main" id="{58A22272-9803-BB4A-4B21-EA4B76FEA60B}"/>
              </a:ext>
            </a:extLst>
          </p:cNvPr>
          <p:cNvSpPr txBox="1"/>
          <p:nvPr/>
        </p:nvSpPr>
        <p:spPr>
          <a:xfrm>
            <a:off x="202367" y="1364107"/>
            <a:ext cx="5503889" cy="37764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ct val="20000"/>
              </a:spcBef>
              <a:spcAft>
                <a:spcPts val="0"/>
              </a:spcAft>
              <a:buFont typeface="Arial"/>
              <a:buChar char="•"/>
            </a:pPr>
            <a:r>
              <a:rPr lang="en-US" sz="1900" b="1">
                <a:latin typeface="Arial"/>
                <a:ea typeface="ＭＳ Ｐゴシック"/>
              </a:rPr>
              <a:t>AFDC Laws &amp; Incentives:</a:t>
            </a:r>
            <a:r>
              <a:rPr lang="en-US" sz="1900" b="1">
                <a:latin typeface="Arial"/>
                <a:ea typeface="ＭＳ Ｐゴシック"/>
                <a:cs typeface="Arial"/>
              </a:rPr>
              <a:t> </a:t>
            </a:r>
            <a:endParaRPr lang="en-US">
              <a:cs typeface="Arial"/>
            </a:endParaRPr>
          </a:p>
          <a:p>
            <a:pPr marL="685800" lvl="1" indent="-342900">
              <a:spcBef>
                <a:spcPct val="20000"/>
              </a:spcBef>
              <a:spcAft>
                <a:spcPts val="0"/>
              </a:spcAft>
              <a:buFont typeface="Arial"/>
              <a:buChar char="•"/>
            </a:pPr>
            <a:r>
              <a:rPr lang="en-US" sz="1900" b="1">
                <a:latin typeface="Arial"/>
                <a:ea typeface="ＭＳ Ｐゴシック"/>
                <a:cs typeface="Arial"/>
                <a:hlinkClick r:id="rId4"/>
              </a:rPr>
              <a:t>https://afdc.energy.gov/</a:t>
            </a:r>
            <a:r>
              <a:rPr lang="en-US" sz="1900" b="1">
                <a:latin typeface="Arial"/>
                <a:ea typeface="ＭＳ Ｐゴシック"/>
                <a:cs typeface="Arial"/>
              </a:rPr>
              <a:t> </a:t>
            </a:r>
            <a:endParaRPr lang="en-US"/>
          </a:p>
          <a:p>
            <a:pPr algn="l"/>
            <a:endParaRPr lang="en-US" sz="1900">
              <a:latin typeface="Arial"/>
              <a:ea typeface="ＭＳ Ｐゴシック"/>
            </a:endParaRPr>
          </a:p>
          <a:p>
            <a:pPr marL="342900" indent="-342900">
              <a:spcBef>
                <a:spcPct val="20000"/>
              </a:spcBef>
              <a:spcAft>
                <a:spcPts val="0"/>
              </a:spcAft>
              <a:buFont typeface="Arial"/>
              <a:buChar char="•"/>
            </a:pPr>
            <a:r>
              <a:rPr lang="en-US" sz="1900" b="1">
                <a:latin typeface="Arial"/>
                <a:ea typeface="ＭＳ Ｐゴシック"/>
                <a:cs typeface="Arial"/>
              </a:rPr>
              <a:t>AFDC Case Studies: </a:t>
            </a:r>
            <a:endParaRPr lang="en-US" sz="1900">
              <a:latin typeface="Basis Grotesque Pro"/>
              <a:ea typeface="ＭＳ Ｐゴシック"/>
              <a:cs typeface="Arial"/>
            </a:endParaRPr>
          </a:p>
          <a:p>
            <a:pPr marL="685800" lvl="1" indent="-342900">
              <a:spcBef>
                <a:spcPct val="20000"/>
              </a:spcBef>
              <a:spcAft>
                <a:spcPts val="0"/>
              </a:spcAft>
              <a:buFont typeface="Arial"/>
              <a:buChar char="•"/>
            </a:pPr>
            <a:r>
              <a:rPr lang="en-US" sz="1900" b="1">
                <a:latin typeface="Arial"/>
                <a:ea typeface="ＭＳ Ｐゴシック"/>
                <a:cs typeface="Arial"/>
                <a:hlinkClick r:id="rId5"/>
              </a:rPr>
              <a:t>https://afdc.energy.gov/case/</a:t>
            </a:r>
            <a:r>
              <a:rPr lang="en-US" sz="1900" b="1">
                <a:latin typeface="Arial"/>
                <a:ea typeface="ＭＳ Ｐゴシック"/>
                <a:cs typeface="Arial"/>
              </a:rPr>
              <a:t>   </a:t>
            </a:r>
            <a:endParaRPr lang="en-US" sz="1900">
              <a:latin typeface="Basis Grotesque Pro"/>
              <a:ea typeface="ＭＳ Ｐゴシック"/>
              <a:cs typeface="Arial"/>
            </a:endParaRPr>
          </a:p>
          <a:p>
            <a:pPr>
              <a:spcBef>
                <a:spcPct val="20000"/>
              </a:spcBef>
              <a:spcAft>
                <a:spcPts val="0"/>
              </a:spcAft>
            </a:pPr>
            <a:endParaRPr lang="en-US" sz="1900" b="1">
              <a:latin typeface="Arial"/>
              <a:ea typeface="ＭＳ Ｐゴシック"/>
              <a:cs typeface="Arial"/>
            </a:endParaRPr>
          </a:p>
          <a:p>
            <a:pPr marL="342900" indent="-342900">
              <a:spcBef>
                <a:spcPct val="20000"/>
              </a:spcBef>
              <a:spcAft>
                <a:spcPts val="0"/>
              </a:spcAft>
              <a:buFont typeface="Arial"/>
              <a:buChar char="•"/>
            </a:pPr>
            <a:r>
              <a:rPr lang="en-US" sz="1900" b="1">
                <a:latin typeface="Arial"/>
                <a:ea typeface="ＭＳ Ｐゴシック"/>
                <a:cs typeface="Arial"/>
              </a:rPr>
              <a:t>AFDC Vehicle Search Tool: </a:t>
            </a:r>
            <a:endParaRPr lang="en-US" sz="1900">
              <a:latin typeface="Basis Grotesque Pro"/>
              <a:ea typeface="ＭＳ Ｐゴシック"/>
              <a:cs typeface="Arial"/>
            </a:endParaRPr>
          </a:p>
          <a:p>
            <a:pPr marL="685800" lvl="1" indent="-342900">
              <a:spcBef>
                <a:spcPct val="20000"/>
              </a:spcBef>
              <a:spcAft>
                <a:spcPts val="0"/>
              </a:spcAft>
              <a:buFont typeface="Arial"/>
              <a:buChar char="•"/>
            </a:pPr>
            <a:r>
              <a:rPr lang="en-US" sz="1900" b="1">
                <a:latin typeface="Arial"/>
                <a:ea typeface="ＭＳ Ｐゴシック"/>
                <a:cs typeface="Arial"/>
                <a:hlinkClick r:id="rId6"/>
              </a:rPr>
              <a:t>https://afdc.energy.gov/vehicles/search/</a:t>
            </a:r>
            <a:r>
              <a:rPr lang="en-US" sz="1900" b="1">
                <a:latin typeface="Arial"/>
                <a:ea typeface="ＭＳ Ｐゴシック"/>
                <a:cs typeface="Arial"/>
              </a:rPr>
              <a:t> </a:t>
            </a:r>
          </a:p>
          <a:p>
            <a:pPr marL="342900" indent="-342900">
              <a:spcBef>
                <a:spcPct val="20000"/>
              </a:spcBef>
              <a:spcAft>
                <a:spcPts val="0"/>
              </a:spcAft>
              <a:buFont typeface="Arial"/>
              <a:buChar char="•"/>
            </a:pPr>
            <a:r>
              <a:rPr lang="en-US" sz="1900" b="1">
                <a:latin typeface="Arial"/>
                <a:ea typeface="ＭＳ Ｐゴシック"/>
                <a:cs typeface="Arial"/>
              </a:rPr>
              <a:t>AFLEET – Calculate Cost of Ownership: </a:t>
            </a:r>
            <a:endParaRPr lang="en-US" sz="1900" b="1">
              <a:latin typeface="Arial"/>
              <a:cs typeface="Arial"/>
            </a:endParaRPr>
          </a:p>
          <a:p>
            <a:pPr marL="685800" lvl="1" indent="-342900">
              <a:spcBef>
                <a:spcPct val="20000"/>
              </a:spcBef>
              <a:spcAft>
                <a:spcPts val="0"/>
              </a:spcAft>
              <a:buFont typeface="Arial"/>
              <a:buChar char="•"/>
            </a:pPr>
            <a:r>
              <a:rPr lang="en-US" sz="1900" b="1">
                <a:latin typeface="Arial"/>
                <a:ea typeface="ＭＳ Ｐゴシック"/>
                <a:cs typeface="Arial"/>
                <a:hlinkClick r:id="rId7"/>
              </a:rPr>
              <a:t>https://greet.es.anl.gov/afleet</a:t>
            </a:r>
            <a:r>
              <a:rPr lang="en-US" sz="1900" b="1">
                <a:latin typeface="Arial"/>
                <a:ea typeface="ＭＳ Ｐゴシック"/>
                <a:cs typeface="Arial"/>
              </a:rPr>
              <a:t> </a:t>
            </a:r>
            <a:endParaRPr lang="en-US" sz="1900" b="1">
              <a:latin typeface="Arial"/>
              <a:cs typeface="Arial"/>
            </a:endParaRPr>
          </a:p>
        </p:txBody>
      </p:sp>
      <p:pic>
        <p:nvPicPr>
          <p:cNvPr id="28" name="Picture 7" descr="Graphical user interface, application&#10;&#10;Description automatically generated">
            <a:extLst>
              <a:ext uri="{FF2B5EF4-FFF2-40B4-BE49-F238E27FC236}">
                <a16:creationId xmlns:a16="http://schemas.microsoft.com/office/drawing/2014/main" id="{13E6C872-1AAC-1A1E-C1BB-1F06BB911FD2}"/>
              </a:ext>
            </a:extLst>
          </p:cNvPr>
          <p:cNvPicPr>
            <a:picLocks noChangeAspect="1"/>
          </p:cNvPicPr>
          <p:nvPr/>
        </p:nvPicPr>
        <p:blipFill>
          <a:blip r:embed="rId8"/>
          <a:stretch>
            <a:fillRect/>
          </a:stretch>
        </p:blipFill>
        <p:spPr>
          <a:xfrm>
            <a:off x="6113490" y="831828"/>
            <a:ext cx="6078510" cy="3763242"/>
          </a:xfrm>
          <a:prstGeom prst="rect">
            <a:avLst/>
          </a:prstGeom>
          <a:ln>
            <a:noFill/>
          </a:ln>
          <a:effectLst>
            <a:outerShdw blurRad="292100" dist="139700" dir="2700000" algn="tl" rotWithShape="0">
              <a:srgbClr val="333333">
                <a:alpha val="65000"/>
              </a:srgbClr>
            </a:outerShdw>
          </a:effectLst>
        </p:spPr>
      </p:pic>
      <p:pic>
        <p:nvPicPr>
          <p:cNvPr id="29" name="Picture 8">
            <a:extLst>
              <a:ext uri="{FF2B5EF4-FFF2-40B4-BE49-F238E27FC236}">
                <a16:creationId xmlns:a16="http://schemas.microsoft.com/office/drawing/2014/main" id="{D729213E-607D-5EEC-7098-640631445F01}"/>
              </a:ext>
            </a:extLst>
          </p:cNvPr>
          <p:cNvPicPr>
            <a:picLocks noChangeAspect="1"/>
          </p:cNvPicPr>
          <p:nvPr/>
        </p:nvPicPr>
        <p:blipFill>
          <a:blip r:embed="rId9"/>
          <a:stretch>
            <a:fillRect/>
          </a:stretch>
        </p:blipFill>
        <p:spPr>
          <a:xfrm>
            <a:off x="5556111" y="4157438"/>
            <a:ext cx="4716904" cy="24849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8095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2989" y="414612"/>
            <a:ext cx="8604510" cy="1090852"/>
          </a:xfrm>
        </p:spPr>
        <p:txBody>
          <a:bodyPr>
            <a:normAutofit fontScale="90000"/>
          </a:bodyPr>
          <a:lstStyle/>
          <a:p>
            <a:br>
              <a:rPr lang="en-US" sz="3100" b="1">
                <a:latin typeface="Calibri" panose="020F0502020204030204" pitchFamily="34" charset="0"/>
                <a:ea typeface="MS Gothic" panose="020B0609070205080204" pitchFamily="49" charset="-128"/>
                <a:cs typeface="Calibri" panose="020F0502020204030204" pitchFamily="34" charset="0"/>
              </a:rPr>
            </a:br>
            <a:r>
              <a:rPr lang="en-US" sz="5300" b="1">
                <a:solidFill>
                  <a:schemeClr val="accent1">
                    <a:lumMod val="50000"/>
                  </a:schemeClr>
                </a:solidFill>
                <a:latin typeface="Calibri"/>
                <a:ea typeface="MS Gothic"/>
                <a:cs typeface="Calibri"/>
              </a:rPr>
              <a:t>Polls</a:t>
            </a:r>
            <a:endParaRPr lang="en-US" sz="5300" b="1">
              <a:solidFill>
                <a:schemeClr val="accent1">
                  <a:lumMod val="50000"/>
                </a:schemeClr>
              </a:solidFill>
              <a:latin typeface="Calibri" panose="020F0502020204030204" pitchFamily="34" charset="0"/>
              <a:ea typeface="MS Gothic" panose="020B0609070205080204" pitchFamily="49" charset="-128"/>
              <a:cs typeface="Calibri" panose="020F0502020204030204" pitchFamily="34" charset="0"/>
            </a:endParaRPr>
          </a:p>
        </p:txBody>
      </p:sp>
      <p:sp>
        <p:nvSpPr>
          <p:cNvPr id="4" name="Text Placeholder 3"/>
          <p:cNvSpPr>
            <a:spLocks noGrp="1"/>
          </p:cNvSpPr>
          <p:nvPr>
            <p:ph type="body" sz="half" idx="4294967295"/>
          </p:nvPr>
        </p:nvSpPr>
        <p:spPr>
          <a:xfrm>
            <a:off x="534811" y="1513402"/>
            <a:ext cx="10867918" cy="4897024"/>
          </a:xfrm>
        </p:spPr>
        <p:txBody>
          <a:bodyPr vert="horz" lIns="91440" tIns="45720" rIns="91440" bIns="45720" rtlCol="0" anchor="t">
            <a:noAutofit/>
          </a:bodyPr>
          <a:lstStyle/>
          <a:p>
            <a:pPr marL="383540" lvl="1" indent="0">
              <a:buClrTx/>
              <a:buNone/>
            </a:pPr>
            <a:endParaRPr lang="en-US" sz="800">
              <a:latin typeface="Calibri" panose="020F0502020204030204" pitchFamily="34" charset="0"/>
              <a:ea typeface="MS Gothic" panose="020B0609070205080204" pitchFamily="49" charset="-128"/>
              <a:cs typeface="Calibri" panose="020F0502020204030204" pitchFamily="34" charset="0"/>
            </a:endParaRPr>
          </a:p>
          <a:p>
            <a:r>
              <a:rPr lang="en-US" sz="2800" b="1">
                <a:ea typeface="+mn-lt"/>
                <a:cs typeface="+mn-lt"/>
              </a:rPr>
              <a:t>1. </a:t>
            </a:r>
            <a:r>
              <a:rPr lang="en-US" sz="2800">
                <a:ea typeface="+mn-lt"/>
                <a:cs typeface="+mn-lt"/>
              </a:rPr>
              <a:t>Are you representing an organization?</a:t>
            </a:r>
          </a:p>
          <a:p>
            <a:r>
              <a:rPr lang="en-US" sz="2800" b="1">
                <a:ea typeface="+mn-lt"/>
                <a:cs typeface="+mn-lt"/>
              </a:rPr>
              <a:t>2. </a:t>
            </a:r>
            <a:r>
              <a:rPr lang="en-US" sz="2800">
                <a:ea typeface="+mn-lt"/>
                <a:cs typeface="+mn-lt"/>
              </a:rPr>
              <a:t>Have you ever driven an EV?</a:t>
            </a:r>
          </a:p>
          <a:p>
            <a:r>
              <a:rPr lang="en-US" sz="2800" b="1">
                <a:ea typeface="Calibri" panose="020F0502020204030204"/>
                <a:cs typeface="+mn-lt"/>
              </a:rPr>
              <a:t>3. </a:t>
            </a:r>
            <a:r>
              <a:rPr lang="en-US" sz="2800">
                <a:ea typeface="+mn-lt"/>
                <a:cs typeface="+mn-lt"/>
              </a:rPr>
              <a:t>Have you ever used public EV charging?</a:t>
            </a:r>
            <a:endParaRPr lang="en-US" sz="2800">
              <a:ea typeface="Calibri" panose="020F0502020204030204"/>
              <a:cs typeface="+mn-lt"/>
            </a:endParaRPr>
          </a:p>
          <a:p>
            <a:endParaRPr lang="en-US" sz="2800">
              <a:ea typeface="Calibri" panose="020F0502020204030204"/>
              <a:cs typeface="+mn-lt"/>
            </a:endParaRPr>
          </a:p>
        </p:txBody>
      </p:sp>
      <p:sp>
        <p:nvSpPr>
          <p:cNvPr id="5" name="Slide Number Placeholder 4"/>
          <p:cNvSpPr>
            <a:spLocks noGrp="1"/>
          </p:cNvSpPr>
          <p:nvPr>
            <p:ph type="sldNum" sz="quarter" idx="12"/>
          </p:nvPr>
        </p:nvSpPr>
        <p:spPr/>
        <p:txBody>
          <a:bodyPr/>
          <a:lstStyle/>
          <a:p>
            <a:fld id="{D88557C9-1281-42AD-BC9A-EB86B0299770}" type="slidenum">
              <a:rPr lang="en-US" smtClean="0"/>
              <a:t>6</a:t>
            </a:fld>
            <a:endParaRPr lang="en-US"/>
          </a:p>
        </p:txBody>
      </p:sp>
    </p:spTree>
    <p:extLst>
      <p:ext uri="{BB962C8B-B14F-4D97-AF65-F5344CB8AC3E}">
        <p14:creationId xmlns:p14="http://schemas.microsoft.com/office/powerpoint/2010/main" val="19452922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397412"/>
          </a:xfrm>
        </p:spPr>
        <p:txBody>
          <a:bodyPr>
            <a:normAutofit/>
          </a:bodyPr>
          <a:lstStyle/>
          <a:p>
            <a:r>
              <a:rPr lang="en-US" sz="4800"/>
              <a:t>Planning for Electric Vehicle Charging Infrastructure in Vermont</a:t>
            </a:r>
            <a:br>
              <a:rPr lang="en-US"/>
            </a:br>
            <a:r>
              <a:rPr lang="en-US" sz="1800" b="0" i="0">
                <a:solidFill>
                  <a:srgbClr val="000000"/>
                </a:solidFill>
                <a:effectLst/>
                <a:latin typeface="Times New Roman" panose="02020603050405020304" pitchFamily="18" charset="0"/>
              </a:rPr>
              <a:t> </a:t>
            </a:r>
            <a:endParaRPr lang="en-US"/>
          </a:p>
        </p:txBody>
      </p:sp>
      <p:sp>
        <p:nvSpPr>
          <p:cNvPr id="3" name="Subtitle 2"/>
          <p:cNvSpPr>
            <a:spLocks noGrp="1"/>
          </p:cNvSpPr>
          <p:nvPr>
            <p:ph type="subTitle" idx="1"/>
          </p:nvPr>
        </p:nvSpPr>
        <p:spPr>
          <a:xfrm>
            <a:off x="1100050" y="4455620"/>
            <a:ext cx="10849495" cy="1789316"/>
          </a:xfrm>
        </p:spPr>
        <p:txBody>
          <a:bodyPr>
            <a:noAutofit/>
          </a:bodyPr>
          <a:lstStyle/>
          <a:p>
            <a:r>
              <a:rPr lang="en-US" sz="1500"/>
              <a:t>VERMONT Clean Cities Coalition, May 18, 2022</a:t>
            </a:r>
          </a:p>
          <a:p>
            <a:endParaRPr lang="en-US" sz="1500"/>
          </a:p>
          <a:p>
            <a:r>
              <a:rPr lang="en-US" sz="1500"/>
              <a:t>Dave Roberts, Managing Consultant, </a:t>
            </a:r>
            <a:r>
              <a:rPr lang="en-US" sz="1500" err="1"/>
              <a:t>VeIc</a:t>
            </a:r>
            <a:r>
              <a:rPr lang="en-US" sz="1500"/>
              <a:t> &amp; Drive Electric Vermont</a:t>
            </a:r>
          </a:p>
          <a:p>
            <a:r>
              <a:rPr lang="en-US" sz="1500"/>
              <a:t>Patrick Murphy, Sustainability &amp; Innovations Project Manager, VT Agency of Transportation</a:t>
            </a:r>
          </a:p>
        </p:txBody>
      </p:sp>
    </p:spTree>
    <p:extLst>
      <p:ext uri="{BB962C8B-B14F-4D97-AF65-F5344CB8AC3E}">
        <p14:creationId xmlns:p14="http://schemas.microsoft.com/office/powerpoint/2010/main" val="2577746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C7CF3D-05D6-4575-80C6-523EDD036F07}"/>
              </a:ext>
            </a:extLst>
          </p:cNvPr>
          <p:cNvSpPr>
            <a:spLocks noGrp="1"/>
          </p:cNvSpPr>
          <p:nvPr>
            <p:ph type="title"/>
          </p:nvPr>
        </p:nvSpPr>
        <p:spPr>
          <a:xfrm>
            <a:off x="1097280" y="286604"/>
            <a:ext cx="10058400" cy="1137914"/>
          </a:xfrm>
        </p:spPr>
        <p:txBody>
          <a:bodyPr>
            <a:normAutofit/>
          </a:bodyPr>
          <a:lstStyle/>
          <a:p>
            <a:r>
              <a:rPr lang="en-US" sz="4000"/>
              <a:t>Climate Action Plan</a:t>
            </a:r>
          </a:p>
        </p:txBody>
      </p:sp>
      <p:sp>
        <p:nvSpPr>
          <p:cNvPr id="7" name="Content Placeholder 6">
            <a:extLst>
              <a:ext uri="{FF2B5EF4-FFF2-40B4-BE49-F238E27FC236}">
                <a16:creationId xmlns:a16="http://schemas.microsoft.com/office/drawing/2014/main" id="{8DBCAC05-C787-49C8-B614-9614302FA890}"/>
              </a:ext>
            </a:extLst>
          </p:cNvPr>
          <p:cNvSpPr>
            <a:spLocks noGrp="1"/>
          </p:cNvSpPr>
          <p:nvPr>
            <p:ph type="body" sz="quarter" idx="11"/>
          </p:nvPr>
        </p:nvSpPr>
        <p:spPr>
          <a:xfrm>
            <a:off x="1201882" y="1943462"/>
            <a:ext cx="6383482" cy="4136673"/>
          </a:xfrm>
        </p:spPr>
        <p:txBody>
          <a:bodyPr>
            <a:normAutofit lnSpcReduction="10000"/>
          </a:bodyPr>
          <a:lstStyle/>
          <a:p>
            <a:r>
              <a:rPr lang="en-US" sz="1800"/>
              <a:t>Initial plan finalized in December 2021</a:t>
            </a:r>
          </a:p>
          <a:p>
            <a:endParaRPr lang="en-US" sz="1800"/>
          </a:p>
          <a:p>
            <a:r>
              <a:rPr lang="en-US" sz="1800"/>
              <a:t>EV Adoption scenarios :</a:t>
            </a:r>
          </a:p>
          <a:p>
            <a:pPr marL="800100" lvl="1" indent="-342900">
              <a:buFont typeface="Arial" panose="020B0604020202020204" pitchFamily="34" charset="0"/>
              <a:buChar char="•"/>
            </a:pPr>
            <a:r>
              <a:rPr lang="en-US" sz="1800" b="1"/>
              <a:t>27,000</a:t>
            </a:r>
            <a:r>
              <a:rPr lang="en-US" sz="1800"/>
              <a:t> PEVs by </a:t>
            </a:r>
            <a:r>
              <a:rPr lang="en-US" sz="1800" b="1"/>
              <a:t>2025  </a:t>
            </a:r>
            <a:r>
              <a:rPr lang="en-US" sz="1800"/>
              <a:t>(17% of sales)</a:t>
            </a:r>
            <a:endParaRPr lang="en-US" sz="1800" b="1"/>
          </a:p>
          <a:p>
            <a:pPr marL="800100" lvl="1" indent="-342900">
              <a:buFont typeface="Arial" panose="020B0604020202020204" pitchFamily="34" charset="0"/>
              <a:buChar char="•"/>
            </a:pPr>
            <a:r>
              <a:rPr lang="en-US" sz="1800" b="1"/>
              <a:t>126,000</a:t>
            </a:r>
            <a:r>
              <a:rPr lang="en-US" sz="1800"/>
              <a:t> PEVs by </a:t>
            </a:r>
            <a:r>
              <a:rPr lang="en-US" sz="1800" b="1"/>
              <a:t>2030   </a:t>
            </a:r>
            <a:r>
              <a:rPr lang="en-US" sz="1800"/>
              <a:t>(68% of sales)</a:t>
            </a:r>
            <a:endParaRPr lang="en-US" sz="1800" b="1"/>
          </a:p>
          <a:p>
            <a:pPr marL="800100" lvl="1" indent="-342900">
              <a:buFont typeface="Arial" panose="020B0604020202020204" pitchFamily="34" charset="0"/>
              <a:buChar char="•"/>
            </a:pPr>
            <a:endParaRPr lang="en-US" sz="1800"/>
          </a:p>
          <a:p>
            <a:pPr marL="342900" indent="-342900">
              <a:buFont typeface="Arial" panose="020B0604020202020204" pitchFamily="34" charset="0"/>
              <a:buChar char="•"/>
            </a:pPr>
            <a:r>
              <a:rPr lang="en-US" sz="1800"/>
              <a:t>Reduce GHG emissions below 2005 GHG emissions in Vermont by no less than 26% below 2005 GHG emission levels by January 1, 2025; </a:t>
            </a:r>
          </a:p>
          <a:p>
            <a:pPr marL="342900" indent="-342900">
              <a:buFont typeface="Arial" panose="020B0604020202020204" pitchFamily="34" charset="0"/>
              <a:buChar char="•"/>
            </a:pPr>
            <a:r>
              <a:rPr lang="en-US" sz="1800"/>
              <a:t>by no less than 40% below 1990 GHG emission levels by January 1, 2030; </a:t>
            </a:r>
          </a:p>
          <a:p>
            <a:pPr marL="342900" indent="-342900">
              <a:buFont typeface="Arial" panose="020B0604020202020204" pitchFamily="34" charset="0"/>
              <a:buChar char="•"/>
            </a:pPr>
            <a:r>
              <a:rPr lang="en-US" sz="1800"/>
              <a:t>and no less than 80% below 1990 GHG emission levels by January 1, 2050. </a:t>
            </a:r>
          </a:p>
        </p:txBody>
      </p:sp>
      <p:pic>
        <p:nvPicPr>
          <p:cNvPr id="3" name="Picture 2">
            <a:extLst>
              <a:ext uri="{FF2B5EF4-FFF2-40B4-BE49-F238E27FC236}">
                <a16:creationId xmlns:a16="http://schemas.microsoft.com/office/drawing/2014/main" id="{82C7078E-4508-41A2-B1CC-9642B73C8104}"/>
              </a:ext>
            </a:extLst>
          </p:cNvPr>
          <p:cNvPicPr>
            <a:picLocks noChangeAspect="1"/>
          </p:cNvPicPr>
          <p:nvPr/>
        </p:nvPicPr>
        <p:blipFill>
          <a:blip r:embed="rId3"/>
          <a:stretch>
            <a:fillRect/>
          </a:stretch>
        </p:blipFill>
        <p:spPr>
          <a:xfrm>
            <a:off x="8249267" y="1532965"/>
            <a:ext cx="3498536" cy="463923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68BDC0A-996A-402B-B8CA-0738FDDF46CD}"/>
              </a:ext>
            </a:extLst>
          </p:cNvPr>
          <p:cNvSpPr txBox="1"/>
          <p:nvPr/>
        </p:nvSpPr>
        <p:spPr>
          <a:xfrm>
            <a:off x="3900295" y="6347130"/>
            <a:ext cx="6098240" cy="369332"/>
          </a:xfrm>
          <a:prstGeom prst="rect">
            <a:avLst/>
          </a:prstGeom>
          <a:noFill/>
        </p:spPr>
        <p:txBody>
          <a:bodyPr wrap="square">
            <a:spAutoFit/>
          </a:bodyPr>
          <a:lstStyle/>
          <a:p>
            <a:r>
              <a:rPr lang="en-US">
                <a:hlinkClick r:id="rId4"/>
              </a:rPr>
              <a:t>https://climatechange.vermont.gov/</a:t>
            </a:r>
            <a:r>
              <a:rPr lang="en-US"/>
              <a:t> </a:t>
            </a:r>
          </a:p>
        </p:txBody>
      </p:sp>
      <p:sp>
        <p:nvSpPr>
          <p:cNvPr id="9" name="Date Placeholder 4">
            <a:extLst>
              <a:ext uri="{FF2B5EF4-FFF2-40B4-BE49-F238E27FC236}">
                <a16:creationId xmlns:a16="http://schemas.microsoft.com/office/drawing/2014/main" id="{1BA536EC-7442-4835-90C4-E1C8E29BCF32}"/>
              </a:ext>
            </a:extLst>
          </p:cNvPr>
          <p:cNvSpPr txBox="1">
            <a:spLocks/>
          </p:cNvSpPr>
          <p:nvPr/>
        </p:nvSpPr>
        <p:spPr>
          <a:xfrm>
            <a:off x="699749" y="6454337"/>
            <a:ext cx="795062"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t>05/18/2022</a:t>
            </a:r>
          </a:p>
        </p:txBody>
      </p:sp>
    </p:spTree>
    <p:extLst>
      <p:ext uri="{BB962C8B-B14F-4D97-AF65-F5344CB8AC3E}">
        <p14:creationId xmlns:p14="http://schemas.microsoft.com/office/powerpoint/2010/main" val="558573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C7CF3D-05D6-4575-80C6-523EDD036F07}"/>
              </a:ext>
            </a:extLst>
          </p:cNvPr>
          <p:cNvSpPr>
            <a:spLocks noGrp="1"/>
          </p:cNvSpPr>
          <p:nvPr>
            <p:ph type="title"/>
          </p:nvPr>
        </p:nvSpPr>
        <p:spPr/>
        <p:txBody>
          <a:bodyPr>
            <a:normAutofit/>
          </a:bodyPr>
          <a:lstStyle/>
          <a:p>
            <a:r>
              <a:rPr lang="en-US" sz="4000"/>
              <a:t>CAP – Pathway 1 – Light Duty Electrification Strategies</a:t>
            </a:r>
          </a:p>
        </p:txBody>
      </p:sp>
      <p:sp>
        <p:nvSpPr>
          <p:cNvPr id="5" name="Slide Number Placeholder 4">
            <a:extLst>
              <a:ext uri="{FF2B5EF4-FFF2-40B4-BE49-F238E27FC236}">
                <a16:creationId xmlns:a16="http://schemas.microsoft.com/office/drawing/2014/main" id="{B234E97B-49B1-4DB0-BCFA-E0397B62B90B}"/>
              </a:ext>
            </a:extLst>
          </p:cNvPr>
          <p:cNvSpPr>
            <a:spLocks noGrp="1"/>
          </p:cNvSpPr>
          <p:nvPr>
            <p:ph type="sldNum" sz="quarter" idx="10"/>
          </p:nvPr>
        </p:nvSpPr>
        <p:spPr/>
        <p:txBody>
          <a:bodyPr/>
          <a:lstStyle/>
          <a:p>
            <a:fld id="{3A504E74-4F91-43A5-906A-96166D8A589F}" type="slidenum">
              <a:rPr lang="en-US" smtClean="0"/>
              <a:t>9</a:t>
            </a:fld>
            <a:endParaRPr lang="en-US"/>
          </a:p>
        </p:txBody>
      </p:sp>
      <p:sp>
        <p:nvSpPr>
          <p:cNvPr id="7" name="Content Placeholder 6">
            <a:extLst>
              <a:ext uri="{FF2B5EF4-FFF2-40B4-BE49-F238E27FC236}">
                <a16:creationId xmlns:a16="http://schemas.microsoft.com/office/drawing/2014/main" id="{8DBCAC05-C787-49C8-B614-9614302FA890}"/>
              </a:ext>
            </a:extLst>
          </p:cNvPr>
          <p:cNvSpPr>
            <a:spLocks noGrp="1"/>
          </p:cNvSpPr>
          <p:nvPr>
            <p:ph type="body" sz="quarter" idx="11"/>
          </p:nvPr>
        </p:nvSpPr>
        <p:spPr>
          <a:xfrm>
            <a:off x="838200" y="1892318"/>
            <a:ext cx="10515600" cy="4533729"/>
          </a:xfrm>
        </p:spPr>
        <p:txBody>
          <a:bodyPr>
            <a:normAutofit lnSpcReduction="10000"/>
          </a:bodyPr>
          <a:lstStyle/>
          <a:p>
            <a:pPr marL="285750" indent="-285750">
              <a:lnSpc>
                <a:spcPct val="107000"/>
              </a:lnSpc>
              <a:spcBef>
                <a:spcPts val="0"/>
              </a:spcBef>
              <a:spcAft>
                <a:spcPts val="800"/>
              </a:spcAft>
              <a:buFont typeface="+mj-lt"/>
              <a:buAutoNum type="arabicParenR"/>
            </a:pPr>
            <a:r>
              <a:rPr lang="en-US" sz="1800" b="1">
                <a:effectLst/>
                <a:ea typeface="Calibri" panose="020F0502020204030204" pitchFamily="34" charset="0"/>
                <a:cs typeface="Times New Roman" panose="02020603050405020304" pitchFamily="18" charset="0"/>
              </a:rPr>
              <a:t>Technology Forcing ZEV Regulation (100% by 2035)</a:t>
            </a:r>
          </a:p>
          <a:p>
            <a:pPr marL="285750" indent="-285750">
              <a:lnSpc>
                <a:spcPct val="107000"/>
              </a:lnSpc>
              <a:spcBef>
                <a:spcPts val="0"/>
              </a:spcBef>
              <a:spcAft>
                <a:spcPts val="800"/>
              </a:spcAft>
              <a:buFont typeface="+mj-lt"/>
              <a:buAutoNum type="arabicParenR"/>
            </a:pPr>
            <a:r>
              <a:rPr lang="en-US" sz="1800" b="1">
                <a:effectLst/>
                <a:ea typeface="Calibri" panose="020F0502020204030204" pitchFamily="34" charset="0"/>
                <a:cs typeface="Times New Roman" panose="02020603050405020304" pitchFamily="18" charset="0"/>
              </a:rPr>
              <a:t>EV Purchase Incentives</a:t>
            </a:r>
          </a:p>
          <a:p>
            <a:pPr marL="685800" lvl="1" indent="-228600">
              <a:lnSpc>
                <a:spcPct val="107000"/>
              </a:lnSpc>
              <a:spcBef>
                <a:spcPts val="0"/>
              </a:spcBef>
              <a:spcAft>
                <a:spcPts val="800"/>
              </a:spcAft>
              <a:buFont typeface="+mj-lt"/>
              <a:buAutoNum type="alphaLcParenR"/>
            </a:pPr>
            <a:r>
              <a:rPr lang="en-US" sz="1800">
                <a:effectLst/>
                <a:ea typeface="Calibri" panose="020F0502020204030204" pitchFamily="34" charset="0"/>
                <a:cs typeface="Times New Roman" panose="02020603050405020304" pitchFamily="18" charset="0"/>
              </a:rPr>
              <a:t>New &amp; used EVs and electric bicycles, designed for equity</a:t>
            </a:r>
          </a:p>
          <a:p>
            <a:pPr marL="685800" lvl="1" indent="-228600">
              <a:lnSpc>
                <a:spcPct val="107000"/>
              </a:lnSpc>
              <a:spcBef>
                <a:spcPts val="0"/>
              </a:spcBef>
              <a:spcAft>
                <a:spcPts val="800"/>
              </a:spcAft>
              <a:buFont typeface="+mj-lt"/>
              <a:buAutoNum type="alphaLcParenR"/>
            </a:pPr>
            <a:r>
              <a:rPr lang="en-US" sz="1800">
                <a:effectLst/>
                <a:ea typeface="Calibri" panose="020F0502020204030204" pitchFamily="34" charset="0"/>
                <a:cs typeface="Times New Roman" panose="02020603050405020304" pitchFamily="18" charset="0"/>
              </a:rPr>
              <a:t>Expand to fleets</a:t>
            </a:r>
          </a:p>
          <a:p>
            <a:pPr marL="685800" lvl="1" indent="-228600">
              <a:lnSpc>
                <a:spcPct val="107000"/>
              </a:lnSpc>
              <a:spcBef>
                <a:spcPts val="0"/>
              </a:spcBef>
              <a:spcAft>
                <a:spcPts val="800"/>
              </a:spcAft>
              <a:buFont typeface="+mj-lt"/>
              <a:buAutoNum type="alphaLcParenR"/>
            </a:pPr>
            <a:r>
              <a:rPr lang="en-US" sz="1800">
                <a:effectLst/>
                <a:ea typeface="Calibri" panose="020F0502020204030204" pitchFamily="34" charset="0"/>
                <a:cs typeface="Times New Roman" panose="02020603050405020304" pitchFamily="18" charset="0"/>
              </a:rPr>
              <a:t>Continue MileageSmart and Replace Your Ride</a:t>
            </a:r>
          </a:p>
          <a:p>
            <a:pPr marL="685800" lvl="1" indent="-228600">
              <a:lnSpc>
                <a:spcPct val="107000"/>
              </a:lnSpc>
              <a:spcBef>
                <a:spcPts val="0"/>
              </a:spcBef>
              <a:spcAft>
                <a:spcPts val="800"/>
              </a:spcAft>
              <a:buFont typeface="+mj-lt"/>
              <a:buAutoNum type="alphaLcParenR"/>
            </a:pPr>
            <a:r>
              <a:rPr lang="en-US" sz="1800">
                <a:effectLst/>
                <a:ea typeface="Calibri" panose="020F0502020204030204" pitchFamily="34" charset="0"/>
                <a:cs typeface="Times New Roman" panose="02020603050405020304" pitchFamily="18" charset="0"/>
              </a:rPr>
              <a:t>Vehicle Efficiency Purchase and Use Tax Adjustment</a:t>
            </a:r>
          </a:p>
          <a:p>
            <a:pPr marL="285750" indent="-285750">
              <a:lnSpc>
                <a:spcPct val="107000"/>
              </a:lnSpc>
              <a:spcBef>
                <a:spcPts val="0"/>
              </a:spcBef>
              <a:spcAft>
                <a:spcPts val="800"/>
              </a:spcAft>
              <a:buFont typeface="+mj-lt"/>
              <a:buAutoNum type="arabicParenR"/>
            </a:pPr>
            <a:r>
              <a:rPr lang="en-US" sz="1800" b="1">
                <a:effectLst/>
                <a:ea typeface="Calibri" panose="020F0502020204030204" pitchFamily="34" charset="0"/>
                <a:cs typeface="Times New Roman" panose="02020603050405020304" pitchFamily="18" charset="0"/>
              </a:rPr>
              <a:t>EV Charging Investment</a:t>
            </a:r>
          </a:p>
          <a:p>
            <a:pPr marL="685800" lvl="1" indent="-228600">
              <a:lnSpc>
                <a:spcPct val="107000"/>
              </a:lnSpc>
              <a:spcBef>
                <a:spcPts val="0"/>
              </a:spcBef>
              <a:spcAft>
                <a:spcPts val="800"/>
              </a:spcAft>
              <a:buFont typeface="+mj-lt"/>
              <a:buAutoNum type="alphaLcParenR"/>
            </a:pPr>
            <a:r>
              <a:rPr lang="en-US" sz="1800">
                <a:effectLst/>
                <a:ea typeface="Calibri" panose="020F0502020204030204" pitchFamily="34" charset="0"/>
                <a:cs typeface="Times New Roman" panose="02020603050405020304" pitchFamily="18" charset="0"/>
              </a:rPr>
              <a:t>Continue support for DCFC and Level 2</a:t>
            </a:r>
          </a:p>
          <a:p>
            <a:pPr marL="685800" lvl="1" indent="-228600">
              <a:lnSpc>
                <a:spcPct val="107000"/>
              </a:lnSpc>
              <a:spcBef>
                <a:spcPts val="0"/>
              </a:spcBef>
              <a:spcAft>
                <a:spcPts val="800"/>
              </a:spcAft>
              <a:buFont typeface="+mj-lt"/>
              <a:buAutoNum type="alphaLcParenR"/>
            </a:pPr>
            <a:r>
              <a:rPr lang="en-US" sz="1800">
                <a:effectLst/>
                <a:ea typeface="Calibri" panose="020F0502020204030204" pitchFamily="34" charset="0"/>
                <a:cs typeface="Times New Roman" panose="02020603050405020304" pitchFamily="18" charset="0"/>
              </a:rPr>
              <a:t>Public, workplace and multifamily priorities</a:t>
            </a:r>
          </a:p>
          <a:p>
            <a:pPr marL="685800" lvl="1" indent="-228600">
              <a:lnSpc>
                <a:spcPct val="107000"/>
              </a:lnSpc>
              <a:spcBef>
                <a:spcPts val="0"/>
              </a:spcBef>
              <a:spcAft>
                <a:spcPts val="800"/>
              </a:spcAft>
              <a:buFont typeface="+mj-lt"/>
              <a:buAutoNum type="alphaLcParenR"/>
            </a:pPr>
            <a:r>
              <a:rPr lang="en-US" sz="1800">
                <a:effectLst/>
                <a:ea typeface="Calibri" panose="020F0502020204030204" pitchFamily="34" charset="0"/>
                <a:cs typeface="Times New Roman" panose="02020603050405020304" pitchFamily="18" charset="0"/>
              </a:rPr>
              <a:t>Direct the PUC to consider EV charging rates</a:t>
            </a:r>
          </a:p>
          <a:p>
            <a:pPr marL="285750" indent="-285750">
              <a:lnSpc>
                <a:spcPct val="107000"/>
              </a:lnSpc>
              <a:spcBef>
                <a:spcPts val="0"/>
              </a:spcBef>
              <a:spcAft>
                <a:spcPts val="800"/>
              </a:spcAft>
              <a:buFont typeface="+mj-lt"/>
              <a:buAutoNum type="arabicParenR"/>
            </a:pPr>
            <a:r>
              <a:rPr lang="en-US" sz="1800" b="1">
                <a:effectLst/>
                <a:ea typeface="Calibri" panose="020F0502020204030204" pitchFamily="34" charset="0"/>
                <a:cs typeface="Times New Roman" panose="02020603050405020304" pitchFamily="18" charset="0"/>
              </a:rPr>
              <a:t>Transportation Climate Initiative (TCI)</a:t>
            </a:r>
          </a:p>
          <a:p>
            <a:pPr marL="285750" indent="-285750">
              <a:lnSpc>
                <a:spcPct val="107000"/>
              </a:lnSpc>
              <a:spcBef>
                <a:spcPts val="0"/>
              </a:spcBef>
              <a:spcAft>
                <a:spcPts val="800"/>
              </a:spcAft>
              <a:buFont typeface="+mj-lt"/>
              <a:buAutoNum type="arabicParenR"/>
            </a:pPr>
            <a:r>
              <a:rPr lang="en-US" sz="1800" b="1">
                <a:ea typeface="Calibri" panose="020F0502020204030204" pitchFamily="34" charset="0"/>
                <a:cs typeface="Times New Roman" panose="02020603050405020304" pitchFamily="18" charset="0"/>
              </a:rPr>
              <a:t>EV and VMT reduction Outreach and Education</a:t>
            </a:r>
            <a:endParaRPr lang="en-US" sz="1800" b="1">
              <a:effectLst/>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424F3E0-1F4B-4745-A905-ACAA4B34532E}"/>
              </a:ext>
            </a:extLst>
          </p:cNvPr>
          <p:cNvSpPr/>
          <p:nvPr/>
        </p:nvSpPr>
        <p:spPr>
          <a:xfrm>
            <a:off x="7984299" y="2394394"/>
            <a:ext cx="3369501" cy="30733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Electrify </a:t>
            </a:r>
            <a:r>
              <a:rPr lang="en-US" sz="3200" b="1"/>
              <a:t>27,000</a:t>
            </a:r>
            <a:r>
              <a:rPr lang="en-US" sz="3200"/>
              <a:t> light duty vehicles by 2025 </a:t>
            </a:r>
          </a:p>
          <a:p>
            <a:pPr algn="ctr"/>
            <a:endParaRPr lang="en-US" sz="3200" b="1"/>
          </a:p>
          <a:p>
            <a:pPr algn="ctr"/>
            <a:r>
              <a:rPr lang="en-US" sz="3200" b="1"/>
              <a:t>126,000 </a:t>
            </a:r>
            <a:r>
              <a:rPr lang="en-US" sz="3200"/>
              <a:t>by 2030</a:t>
            </a:r>
          </a:p>
        </p:txBody>
      </p:sp>
      <p:sp>
        <p:nvSpPr>
          <p:cNvPr id="2" name="Rectangle: Rounded Corners 1">
            <a:extLst>
              <a:ext uri="{FF2B5EF4-FFF2-40B4-BE49-F238E27FC236}">
                <a16:creationId xmlns:a16="http://schemas.microsoft.com/office/drawing/2014/main" id="{78E46305-10CF-4140-87E7-3A10139E0D4C}"/>
              </a:ext>
            </a:extLst>
          </p:cNvPr>
          <p:cNvSpPr/>
          <p:nvPr/>
        </p:nvSpPr>
        <p:spPr>
          <a:xfrm>
            <a:off x="613064" y="4083269"/>
            <a:ext cx="6380017" cy="1513664"/>
          </a:xfrm>
          <a:prstGeom prst="roundRect">
            <a:avLst>
              <a:gd name="adj" fmla="val 1212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4">
            <a:extLst>
              <a:ext uri="{FF2B5EF4-FFF2-40B4-BE49-F238E27FC236}">
                <a16:creationId xmlns:a16="http://schemas.microsoft.com/office/drawing/2014/main" id="{EC1D23BC-D639-4AEC-ADCB-F4EC2A6F245A}"/>
              </a:ext>
            </a:extLst>
          </p:cNvPr>
          <p:cNvSpPr txBox="1">
            <a:spLocks/>
          </p:cNvSpPr>
          <p:nvPr/>
        </p:nvSpPr>
        <p:spPr>
          <a:xfrm>
            <a:off x="613064" y="6459784"/>
            <a:ext cx="8936181"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a:t>05/18/2022</a:t>
            </a:r>
          </a:p>
          <a:p>
            <a:pPr algn="l"/>
            <a:endParaRPr lang="en-US" sz="900"/>
          </a:p>
        </p:txBody>
      </p:sp>
      <p:sp>
        <p:nvSpPr>
          <p:cNvPr id="12" name="Footer Placeholder 5">
            <a:extLst>
              <a:ext uri="{FF2B5EF4-FFF2-40B4-BE49-F238E27FC236}">
                <a16:creationId xmlns:a16="http://schemas.microsoft.com/office/drawing/2014/main" id="{21E68BF1-2FEB-4BF1-A201-FA67FB54E6F0}"/>
              </a:ext>
            </a:extLst>
          </p:cNvPr>
          <p:cNvSpPr txBox="1">
            <a:spLocks/>
          </p:cNvSpPr>
          <p:nvPr/>
        </p:nvSpPr>
        <p:spPr>
          <a:xfrm>
            <a:off x="4726441" y="6492875"/>
            <a:ext cx="4822804" cy="36512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900">
                <a:solidFill>
                  <a:schemeClr val="bg1"/>
                </a:solidFill>
              </a:rPr>
              <a:t>VERMONT ELECTRIC VEHICLE &amp; INFRASTRUCTURE PROGRAMS </a:t>
            </a:r>
          </a:p>
        </p:txBody>
      </p:sp>
    </p:spTree>
    <p:extLst>
      <p:ext uri="{BB962C8B-B14F-4D97-AF65-F5344CB8AC3E}">
        <p14:creationId xmlns:p14="http://schemas.microsoft.com/office/powerpoint/2010/main" val="2776452602"/>
      </p:ext>
    </p:extLst>
  </p:cSld>
  <p:clrMapOvr>
    <a:masterClrMapping/>
  </p:clrMapOvr>
</p:sld>
</file>

<file path=ppt/theme/theme1.xml><?xml version="1.0" encoding="utf-8"?>
<a:theme xmlns:a="http://schemas.openxmlformats.org/drawingml/2006/main" name="VTrans">
  <a:themeElements>
    <a:clrScheme name="Accent E">
      <a:dk1>
        <a:srgbClr val="000000"/>
      </a:dk1>
      <a:lt1>
        <a:sysClr val="window" lastClr="FFFFFF"/>
      </a:lt1>
      <a:dk2>
        <a:srgbClr val="637052"/>
      </a:dk2>
      <a:lt2>
        <a:srgbClr val="CCDDEA"/>
      </a:lt2>
      <a:accent1>
        <a:srgbClr val="FFA100"/>
      </a:accent1>
      <a:accent2>
        <a:srgbClr val="D2492A"/>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8AB0EB9756774FB5A5DA7EA20C2446" ma:contentTypeVersion="16" ma:contentTypeDescription="Create a new document." ma:contentTypeScope="" ma:versionID="92879e4262d4d611fb8e3a47eda3db0c">
  <xsd:schema xmlns:xsd="http://www.w3.org/2001/XMLSchema" xmlns:xs="http://www.w3.org/2001/XMLSchema" xmlns:p="http://schemas.microsoft.com/office/2006/metadata/properties" xmlns:ns2="d43d4aef-bb84-4368-9c4c-082b5ffcac41" xmlns:ns3="23d5de14-130a-4442-b6ad-b9f9ade37a55" targetNamespace="http://schemas.microsoft.com/office/2006/metadata/properties" ma:root="true" ma:fieldsID="df20e6aa081ea71a660e34ceaba43bb4" ns2:_="" ns3:_="">
    <xsd:import namespace="d43d4aef-bb84-4368-9c4c-082b5ffcac41"/>
    <xsd:import namespace="23d5de14-130a-4442-b6ad-b9f9ade37a5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3d4aef-bb84-4368-9c4c-082b5ffcac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e77d114-7286-4773-b3f3-9b1cc7669c5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d5de14-130a-4442-b6ad-b9f9ade37a5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7d4091e-50a2-4e74-a8fd-2c2f87566ead}" ma:internalName="TaxCatchAll" ma:showField="CatchAllData" ma:web="23d5de14-130a-4442-b6ad-b9f9ade37a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3d5de14-130a-4442-b6ad-b9f9ade37a55">
      <UserInfo>
        <DisplayName>Jessica Poulin</DisplayName>
        <AccountId>26</AccountId>
        <AccountType/>
      </UserInfo>
    </SharedWithUsers>
    <TaxCatchAll xmlns="23d5de14-130a-4442-b6ad-b9f9ade37a55" xsi:nil="true"/>
    <lcf76f155ced4ddcb4097134ff3c332f xmlns="d43d4aef-bb84-4368-9c4c-082b5ffcac4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0A1F46-4407-4500-961B-28F342A8DEA1}"/>
</file>

<file path=customXml/itemProps2.xml><?xml version="1.0" encoding="utf-8"?>
<ds:datastoreItem xmlns:ds="http://schemas.openxmlformats.org/officeDocument/2006/customXml" ds:itemID="{1944DD06-9ADB-457E-8868-BED393FDADE6}">
  <ds:schemaRefs>
    <ds:schemaRef ds:uri="23d5de14-130a-4442-b6ad-b9f9ade37a5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6DD5828-EEE6-4C03-AA86-F24D06CAEA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Application>Microsoft Office PowerPoint</Application>
  <PresentationFormat>Widescreen</PresentationFormat>
  <Slides>34</Slides>
  <Notes>34</Notes>
  <HiddenSlides>0</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VTrans</vt:lpstr>
      <vt:lpstr>   Planning for Electric Vehicle Charging Infrastructure in Vermont  May 18th| 1:00 pm – 3:00 pm </vt:lpstr>
      <vt:lpstr>PowerPoint Presentation</vt:lpstr>
      <vt:lpstr>PowerPoint Presentation</vt:lpstr>
      <vt:lpstr>PowerPoint Presentation</vt:lpstr>
      <vt:lpstr>PowerPoint Presentation</vt:lpstr>
      <vt:lpstr> Polls</vt:lpstr>
      <vt:lpstr>Planning for Electric Vehicle Charging Infrastructure in Vermont  </vt:lpstr>
      <vt:lpstr>Climate Action Plan</vt:lpstr>
      <vt:lpstr>CAP – Pathway 1 – Light Duty Electrification Strategies</vt:lpstr>
      <vt:lpstr>EV Adoption in Vermont</vt:lpstr>
      <vt:lpstr>EV Adoption in Vermont</vt:lpstr>
      <vt:lpstr>EV Adoption in Vermont</vt:lpstr>
      <vt:lpstr>EV Adoption in Vermont</vt:lpstr>
      <vt:lpstr>Charging Equipment</vt:lpstr>
      <vt:lpstr>Charging Equipment</vt:lpstr>
      <vt:lpstr>Charging Equipment</vt:lpstr>
      <vt:lpstr>Vermont is #1</vt:lpstr>
      <vt:lpstr>Funding Timeline</vt:lpstr>
      <vt:lpstr>Awards Summary </vt:lpstr>
      <vt:lpstr>FY23 Budget </vt:lpstr>
      <vt:lpstr>Timeline </vt:lpstr>
      <vt:lpstr>Alternative Fuel Corridors </vt:lpstr>
      <vt:lpstr>EVSE Network Coverage </vt:lpstr>
      <vt:lpstr>EVSE Network Coverage </vt:lpstr>
      <vt:lpstr>National Electric Vehicle Infrastructure Funding (IIJA) </vt:lpstr>
      <vt:lpstr>Projected Charging Needs for 2025 </vt:lpstr>
      <vt:lpstr>Statewide EV Charging Plan </vt:lpstr>
      <vt:lpstr>Public Engagement </vt:lpstr>
      <vt:lpstr>General Location Prioritization Factors</vt:lpstr>
      <vt:lpstr>DRAFT Prioritization Mapping</vt:lpstr>
      <vt:lpstr>Breakout Discussions</vt:lpstr>
      <vt:lpstr>Next Steps</vt:lpstr>
      <vt:lpstr>Contact</vt:lpstr>
      <vt:lpstr>Thank you!</vt:lpstr>
    </vt:vector>
  </TitlesOfParts>
  <Company>Vermont Agency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Jacqueline LeBlanc</dc:creator>
  <cp:revision>1</cp:revision>
  <dcterms:created xsi:type="dcterms:W3CDTF">2015-10-07T13:29:53Z</dcterms:created>
  <dcterms:modified xsi:type="dcterms:W3CDTF">2022-05-18T16:25:39Z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0x010100DD8AB0EB9756774FB5A5DA7EA20C2446</vt:lpwstr>
  </property>
</Properties>
</file>