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1" r:id="rId2"/>
    <p:sldId id="477" r:id="rId3"/>
    <p:sldId id="496" r:id="rId4"/>
    <p:sldId id="488" r:id="rId5"/>
    <p:sldId id="489" r:id="rId6"/>
    <p:sldId id="490" r:id="rId7"/>
    <p:sldId id="492" r:id="rId8"/>
    <p:sldId id="498" r:id="rId9"/>
    <p:sldId id="493" r:id="rId10"/>
    <p:sldId id="495" r:id="rId11"/>
    <p:sldId id="487" r:id="rId12"/>
    <p:sldId id="499" r:id="rId13"/>
    <p:sldId id="494" r:id="rId14"/>
    <p:sldId id="49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  <p:cmAuthor id="2" name="Drew Veysey" initials="DV" lastIdx="16" clrIdx="1">
    <p:extLst>
      <p:ext uri="{19B8F6BF-5375-455C-9EA6-DF929625EA0E}">
        <p15:presenceInfo xmlns:p15="http://schemas.microsoft.com/office/powerpoint/2012/main" userId="Drew Veys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2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70011" autoAdjust="0"/>
  </p:normalViewPr>
  <p:slideViewPr>
    <p:cSldViewPr snapToGrid="0">
      <p:cViewPr varScale="1">
        <p:scale>
          <a:sx n="47" d="100"/>
          <a:sy n="47" d="100"/>
        </p:scale>
        <p:origin x="12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ST.DGB59433\Downloads\table3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ST.DGB59433\Box\GCC-MitigationMiscProjects\2021-Stimulus-50-state\some%20BIB%20charts_jb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IST.DGB59433\Box\GCC-MitigationMiscProjects\2021-Stimulus-50-state\BBB%20comparison%20sheets_10-08-2021_jb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IST.DGB59433\Box\GCC-MitigationMiscProjects\2021-Stimulus-50-state\BBB%20comparison%20sheets_10-08-2021_jb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A1-465C-B64B-1EACDCDC2D06}"/>
              </c:ext>
            </c:extLst>
          </c:dPt>
          <c:dPt>
            <c:idx val="1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8A1-465C-B64B-1EACDCDC2D06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8A1-465C-B64B-1EACDCDC2D06}"/>
              </c:ext>
            </c:extLst>
          </c:dPt>
          <c:dPt>
            <c:idx val="3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8A1-465C-B64B-1EACDCDC2D06}"/>
              </c:ext>
            </c:extLst>
          </c:dPt>
          <c:dPt>
            <c:idx val="4"/>
            <c:bubble3D val="0"/>
            <c:explosion val="4"/>
            <c:spPr>
              <a:solidFill>
                <a:schemeClr val="accent1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8A1-465C-B64B-1EACDCDC2D06}"/>
              </c:ext>
            </c:extLst>
          </c:dPt>
          <c:dLbls>
            <c:dLbl>
              <c:idx val="0"/>
              <c:layout>
                <c:manualLayout>
                  <c:x val="-0.11416831695752223"/>
                  <c:y val="0.1492570577866135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A1-465C-B64B-1EACDCDC2D06}"/>
                </c:ext>
              </c:extLst>
            </c:dLbl>
            <c:dLbl>
              <c:idx val="1"/>
              <c:layout>
                <c:manualLayout>
                  <c:x val="-0.20167576994418893"/>
                  <c:y val="9.81685049486365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A1-465C-B64B-1EACDCDC2D0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8A1-465C-B64B-1EACDCDC2D0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8A1-465C-B64B-1EACDCDC2D06}"/>
                </c:ext>
              </c:extLst>
            </c:dLbl>
            <c:dLbl>
              <c:idx val="4"/>
              <c:layout>
                <c:manualLayout>
                  <c:x val="0.21256114110263788"/>
                  <c:y val="7.48573382607310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092603385489266"/>
                      <c:h val="0.14870518171737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78A1-465C-B64B-1EACDCDC2D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'[table3 (1).xlsx]Sheet2'!$B$4:$F$4</c:f>
              <c:strCache>
                <c:ptCount val="5"/>
                <c:pt idx="0">
                  <c:v>Commercial</c:v>
                </c:pt>
                <c:pt idx="1">
                  <c:v>Electric Power</c:v>
                </c:pt>
                <c:pt idx="2">
                  <c:v>Residential</c:v>
                </c:pt>
                <c:pt idx="3">
                  <c:v>Industrial</c:v>
                </c:pt>
                <c:pt idx="4">
                  <c:v>Transportation</c:v>
                </c:pt>
              </c:strCache>
            </c:strRef>
          </c:cat>
          <c:val>
            <c:numRef>
              <c:f>'[table3 (1).xlsx]Sheet2'!$B$17:$F$17</c:f>
              <c:numCache>
                <c:formatCode>#,##0.0</c:formatCode>
                <c:ptCount val="5"/>
                <c:pt idx="0">
                  <c:v>70.046924163333301</c:v>
                </c:pt>
                <c:pt idx="1">
                  <c:v>146.97275112666665</c:v>
                </c:pt>
                <c:pt idx="2">
                  <c:v>108.51603542999999</c:v>
                </c:pt>
                <c:pt idx="3">
                  <c:v>84.441173835462138</c:v>
                </c:pt>
                <c:pt idx="4">
                  <c:v>296.53386839999996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8A1-465C-B64B-1EACDCDC2D0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Projected emissions by scenario (MMT CO</a:t>
            </a:r>
            <a:r>
              <a:rPr lang="en-US" sz="1400" baseline="-25000" dirty="0"/>
              <a:t>2</a:t>
            </a:r>
            <a:r>
              <a:rPr lang="en-US" sz="1400" dirty="0"/>
              <a:t>)</a:t>
            </a:r>
          </a:p>
        </c:rich>
      </c:tx>
      <c:layout>
        <c:manualLayout>
          <c:xMode val="edge"/>
          <c:yMode val="edge"/>
          <c:x val="0.30526068185351163"/>
          <c:y val="8.03892018945266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1914239791860475E-2"/>
          <c:y val="0.13994751536785746"/>
          <c:w val="0.85219685039370074"/>
          <c:h val="0.77383574179664327"/>
        </c:manualLayout>
      </c:layout>
      <c:scatterChart>
        <c:scatterStyle val="lineMarker"/>
        <c:varyColors val="0"/>
        <c:ser>
          <c:idx val="0"/>
          <c:order val="0"/>
          <c:tx>
            <c:strRef>
              <c:f>Charts!$V$82</c:f>
              <c:strCache>
                <c:ptCount val="1"/>
                <c:pt idx="0">
                  <c:v>Baseline GHG</c:v>
                </c:pt>
              </c:strCache>
            </c:strRef>
          </c:tx>
          <c:spPr>
            <a:ln w="25400" cap="rnd">
              <a:solidFill>
                <a:sysClr val="windowText" lastClr="000000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Charts!$Y$81:$AL$81</c:f>
              <c:numCache>
                <c:formatCode>General</c:formatCode>
                <c:ptCount val="1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</c:numCache>
            </c:numRef>
          </c:xVal>
          <c:yVal>
            <c:numRef>
              <c:f>Charts!$Y$82:$AL$82</c:f>
              <c:numCache>
                <c:formatCode>General</c:formatCode>
                <c:ptCount val="14"/>
                <c:pt idx="0">
                  <c:v>1420.991133124109</c:v>
                </c:pt>
                <c:pt idx="1">
                  <c:v>1400.5670842989869</c:v>
                </c:pt>
                <c:pt idx="2">
                  <c:v>1382.1351503867754</c:v>
                </c:pt>
                <c:pt idx="3">
                  <c:v>1362.5803437983602</c:v>
                </c:pt>
                <c:pt idx="4">
                  <c:v>1341.304093568471</c:v>
                </c:pt>
                <c:pt idx="5">
                  <c:v>1318.6712196792907</c:v>
                </c:pt>
                <c:pt idx="6">
                  <c:v>1294.8887986285617</c:v>
                </c:pt>
                <c:pt idx="7">
                  <c:v>1270.506481984731</c:v>
                </c:pt>
                <c:pt idx="8">
                  <c:v>1245.9991437149247</c:v>
                </c:pt>
                <c:pt idx="9">
                  <c:v>1222.3485949364165</c:v>
                </c:pt>
                <c:pt idx="10">
                  <c:v>1198.5219988609456</c:v>
                </c:pt>
                <c:pt idx="11">
                  <c:v>1175.8554195460147</c:v>
                </c:pt>
                <c:pt idx="12">
                  <c:v>1152.7571462633171</c:v>
                </c:pt>
                <c:pt idx="13">
                  <c:v>1130.4149117244028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B85-4671-827E-85B3179E0D47}"/>
            </c:ext>
          </c:extLst>
        </c:ser>
        <c:ser>
          <c:idx val="2"/>
          <c:order val="1"/>
          <c:tx>
            <c:strRef>
              <c:f>Charts!$V$84</c:f>
              <c:strCache>
                <c:ptCount val="1"/>
                <c:pt idx="0">
                  <c:v>BIL High Emissions Scenario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Charts!$Y$81:$AL$81</c:f>
              <c:numCache>
                <c:formatCode>General</c:formatCode>
                <c:ptCount val="1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</c:numCache>
            </c:numRef>
          </c:xVal>
          <c:yVal>
            <c:numRef>
              <c:f>Charts!$Y$84:$AL$84</c:f>
              <c:numCache>
                <c:formatCode>General</c:formatCode>
                <c:ptCount val="14"/>
                <c:pt idx="0">
                  <c:v>1420.991133124109</c:v>
                </c:pt>
                <c:pt idx="1">
                  <c:v>1400.5670842989869</c:v>
                </c:pt>
                <c:pt idx="2">
                  <c:v>1382.1351503867754</c:v>
                </c:pt>
                <c:pt idx="3">
                  <c:v>1360.8600665562717</c:v>
                </c:pt>
                <c:pt idx="4">
                  <c:v>1337.5731825950295</c:v>
                </c:pt>
                <c:pt idx="5">
                  <c:v>1313.8758832353415</c:v>
                </c:pt>
                <c:pt idx="6">
                  <c:v>1290.1596611059085</c:v>
                </c:pt>
                <c:pt idx="7">
                  <c:v>1267.8057674259148</c:v>
                </c:pt>
                <c:pt idx="8">
                  <c:v>1248.8115474620424</c:v>
                </c:pt>
                <c:pt idx="9">
                  <c:v>1231.821781719209</c:v>
                </c:pt>
                <c:pt idx="10">
                  <c:v>1213.5858581837385</c:v>
                </c:pt>
                <c:pt idx="11">
                  <c:v>1194.7093660577664</c:v>
                </c:pt>
                <c:pt idx="12">
                  <c:v>1173.7138422135406</c:v>
                </c:pt>
                <c:pt idx="13">
                  <c:v>1151.8935508783427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B85-4671-827E-85B3179E0D47}"/>
            </c:ext>
          </c:extLst>
        </c:ser>
        <c:ser>
          <c:idx val="5"/>
          <c:order val="2"/>
          <c:tx>
            <c:strRef>
              <c:f>Charts!$V$87</c:f>
              <c:strCache>
                <c:ptCount val="1"/>
                <c:pt idx="0">
                  <c:v>BIL Low Emissions Scenario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Charts!$Y$81:$AL$81</c:f>
              <c:numCache>
                <c:formatCode>General</c:formatCode>
                <c:ptCount val="1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  <c:pt idx="11">
                  <c:v>2030</c:v>
                </c:pt>
                <c:pt idx="12">
                  <c:v>2031</c:v>
                </c:pt>
                <c:pt idx="13">
                  <c:v>2032</c:v>
                </c:pt>
              </c:numCache>
            </c:numRef>
          </c:xVal>
          <c:yVal>
            <c:numRef>
              <c:f>Charts!$Y$87:$AL$87</c:f>
              <c:numCache>
                <c:formatCode>General</c:formatCode>
                <c:ptCount val="14"/>
                <c:pt idx="0">
                  <c:v>1420.991133124109</c:v>
                </c:pt>
                <c:pt idx="1">
                  <c:v>1400.5670842989869</c:v>
                </c:pt>
                <c:pt idx="2">
                  <c:v>1382.1351503867754</c:v>
                </c:pt>
                <c:pt idx="3">
                  <c:v>1359.4377996527596</c:v>
                </c:pt>
                <c:pt idx="4">
                  <c:v>1334.1662610855481</c:v>
                </c:pt>
                <c:pt idx="5">
                  <c:v>1307.7369835118284</c:v>
                </c:pt>
                <c:pt idx="6">
                  <c:v>1279.422544200261</c:v>
                </c:pt>
                <c:pt idx="7">
                  <c:v>1251.4731074464214</c:v>
                </c:pt>
                <c:pt idx="8">
                  <c:v>1227.4960370572219</c:v>
                </c:pt>
                <c:pt idx="9">
                  <c:v>1205.3782704856692</c:v>
                </c:pt>
                <c:pt idx="10">
                  <c:v>1182.9520317223146</c:v>
                </c:pt>
                <c:pt idx="11">
                  <c:v>1161.4439257322574</c:v>
                </c:pt>
                <c:pt idx="12">
                  <c:v>1139.2652303548928</c:v>
                </c:pt>
                <c:pt idx="13">
                  <c:v>1117.6121561050043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B85-4671-827E-85B3179E0D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3463856"/>
        <c:axId val="563461232"/>
      </c:scatterChart>
      <c:valAx>
        <c:axId val="563463856"/>
        <c:scaling>
          <c:orientation val="minMax"/>
          <c:max val="2032"/>
          <c:min val="20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3461232"/>
        <c:crosses val="autoZero"/>
        <c:crossBetween val="midCat"/>
      </c:valAx>
      <c:valAx>
        <c:axId val="563461232"/>
        <c:scaling>
          <c:orientation val="minMax"/>
          <c:max val="1400"/>
          <c:min val="10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34638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0189757418237235"/>
          <c:y val="0.16007614116357918"/>
          <c:w val="0.43192965999232319"/>
          <c:h val="0.20050547436046892"/>
        </c:manualLayout>
      </c:layout>
      <c:overlay val="0"/>
      <c:spPr>
        <a:solidFill>
          <a:sysClr val="window" lastClr="FFFFFF"/>
        </a:solidFill>
        <a:ln>
          <a:solidFill>
            <a:srgbClr val="E7E6E6">
              <a:lumMod val="75000"/>
            </a:srgb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100" dirty="0">
                <a:solidFill>
                  <a:schemeClr val="tx2"/>
                </a:solidFill>
              </a:rPr>
              <a:t>Emissions with current policies</a:t>
            </a:r>
          </a:p>
        </c:rich>
      </c:tx>
      <c:layout>
        <c:manualLayout>
          <c:xMode val="edge"/>
          <c:yMode val="edge"/>
          <c:x val="0.19907830257122186"/>
          <c:y val="0.2189205854403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304937066459899"/>
          <c:y val="0.39500231528402502"/>
          <c:w val="0.77734489558823383"/>
          <c:h val="0.50961392713185949"/>
        </c:manualLayout>
      </c:layout>
      <c:scatterChart>
        <c:scatterStyle val="lineMarker"/>
        <c:varyColors val="0"/>
        <c:ser>
          <c:idx val="0"/>
          <c:order val="0"/>
          <c:tx>
            <c:strRef>
              <c:f>Charts!$V$82</c:f>
              <c:strCache>
                <c:ptCount val="1"/>
                <c:pt idx="0">
                  <c:v>Baseline GHG</c:v>
                </c:pt>
              </c:strCache>
            </c:strRef>
          </c:tx>
          <c:spPr>
            <a:ln w="2540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Charts!$W$81:$AT$81</c:f>
              <c:numCache>
                <c:formatCode>General</c:formatCode>
                <c:ptCount val="2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  <c:pt idx="8">
                  <c:v>2025</c:v>
                </c:pt>
                <c:pt idx="9">
                  <c:v>2026</c:v>
                </c:pt>
                <c:pt idx="10">
                  <c:v>2027</c:v>
                </c:pt>
                <c:pt idx="11">
                  <c:v>2028</c:v>
                </c:pt>
                <c:pt idx="12">
                  <c:v>2029</c:v>
                </c:pt>
                <c:pt idx="13">
                  <c:v>2030</c:v>
                </c:pt>
                <c:pt idx="14">
                  <c:v>2031</c:v>
                </c:pt>
                <c:pt idx="15">
                  <c:v>2032</c:v>
                </c:pt>
                <c:pt idx="16">
                  <c:v>2033</c:v>
                </c:pt>
                <c:pt idx="17">
                  <c:v>2034</c:v>
                </c:pt>
                <c:pt idx="18">
                  <c:v>2035</c:v>
                </c:pt>
                <c:pt idx="19">
                  <c:v>2036</c:v>
                </c:pt>
                <c:pt idx="20">
                  <c:v>2037</c:v>
                </c:pt>
                <c:pt idx="21">
                  <c:v>2038</c:v>
                </c:pt>
                <c:pt idx="22">
                  <c:v>2039</c:v>
                </c:pt>
                <c:pt idx="23">
                  <c:v>2040</c:v>
                </c:pt>
              </c:numCache>
            </c:numRef>
          </c:xVal>
          <c:yVal>
            <c:numRef>
              <c:f>Charts!$W$82:$AT$82</c:f>
              <c:numCache>
                <c:formatCode>General</c:formatCode>
                <c:ptCount val="24"/>
                <c:pt idx="0">
                  <c:v>1458.2998167517922</c:v>
                </c:pt>
                <c:pt idx="1">
                  <c:v>1439.9805726539935</c:v>
                </c:pt>
                <c:pt idx="2">
                  <c:v>1420.991133124109</c:v>
                </c:pt>
                <c:pt idx="3">
                  <c:v>1400.5670842989869</c:v>
                </c:pt>
                <c:pt idx="4">
                  <c:v>1382.1351503867754</c:v>
                </c:pt>
                <c:pt idx="5">
                  <c:v>1362.5803437983602</c:v>
                </c:pt>
                <c:pt idx="6">
                  <c:v>1341.304093568471</c:v>
                </c:pt>
                <c:pt idx="7">
                  <c:v>1318.6712196792907</c:v>
                </c:pt>
                <c:pt idx="8">
                  <c:v>1294.8887986285617</c:v>
                </c:pt>
                <c:pt idx="9">
                  <c:v>1270.506481984731</c:v>
                </c:pt>
                <c:pt idx="10">
                  <c:v>1245.9991437149247</c:v>
                </c:pt>
                <c:pt idx="11">
                  <c:v>1222.3485949364165</c:v>
                </c:pt>
                <c:pt idx="12">
                  <c:v>1198.5219988609456</c:v>
                </c:pt>
                <c:pt idx="13">
                  <c:v>1175.8554195460147</c:v>
                </c:pt>
                <c:pt idx="14">
                  <c:v>1152.7571462633171</c:v>
                </c:pt>
                <c:pt idx="15">
                  <c:v>1130.4149117244028</c:v>
                </c:pt>
                <c:pt idx="16">
                  <c:v>1108.9546537761723</c:v>
                </c:pt>
                <c:pt idx="17">
                  <c:v>1090.1192503080892</c:v>
                </c:pt>
                <c:pt idx="18">
                  <c:v>1074.0892108446546</c:v>
                </c:pt>
                <c:pt idx="19">
                  <c:v>1060.1662791067886</c:v>
                </c:pt>
                <c:pt idx="20">
                  <c:v>1047.7959911775138</c:v>
                </c:pt>
                <c:pt idx="21">
                  <c:v>1037.9094184760388</c:v>
                </c:pt>
                <c:pt idx="22">
                  <c:v>1028.8429378214405</c:v>
                </c:pt>
                <c:pt idx="23">
                  <c:v>1020.7544586168697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9EC-4F06-BB94-38E33E06C8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3463856"/>
        <c:axId val="563461232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Charts!$V$83</c15:sqref>
                        </c15:formulaRef>
                      </c:ext>
                    </c:extLst>
                    <c:strCache>
                      <c:ptCount val="1"/>
                      <c:pt idx="0">
                        <c:v>High emissions (low induced demand)</c:v>
                      </c:pt>
                    </c:strCache>
                  </c:strRef>
                </c:tx>
                <c:spPr>
                  <a:ln w="9525" cap="rnd">
                    <a:solidFill>
                      <a:srgbClr val="FF0000"/>
                    </a:solidFill>
                    <a:prstDash val="lg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Charts!$W$81:$AT$81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2017</c:v>
                      </c:pt>
                      <c:pt idx="1">
                        <c:v>2018</c:v>
                      </c:pt>
                      <c:pt idx="2">
                        <c:v>2019</c:v>
                      </c:pt>
                      <c:pt idx="3">
                        <c:v>2020</c:v>
                      </c:pt>
                      <c:pt idx="4">
                        <c:v>2021</c:v>
                      </c:pt>
                      <c:pt idx="5">
                        <c:v>2022</c:v>
                      </c:pt>
                      <c:pt idx="6">
                        <c:v>2023</c:v>
                      </c:pt>
                      <c:pt idx="7">
                        <c:v>2024</c:v>
                      </c:pt>
                      <c:pt idx="8">
                        <c:v>2025</c:v>
                      </c:pt>
                      <c:pt idx="9">
                        <c:v>2026</c:v>
                      </c:pt>
                      <c:pt idx="10">
                        <c:v>2027</c:v>
                      </c:pt>
                      <c:pt idx="11">
                        <c:v>2028</c:v>
                      </c:pt>
                      <c:pt idx="12">
                        <c:v>2029</c:v>
                      </c:pt>
                      <c:pt idx="13">
                        <c:v>2030</c:v>
                      </c:pt>
                      <c:pt idx="14">
                        <c:v>2031</c:v>
                      </c:pt>
                      <c:pt idx="15">
                        <c:v>2032</c:v>
                      </c:pt>
                      <c:pt idx="16">
                        <c:v>2033</c:v>
                      </c:pt>
                      <c:pt idx="17">
                        <c:v>2034</c:v>
                      </c:pt>
                      <c:pt idx="18">
                        <c:v>2035</c:v>
                      </c:pt>
                      <c:pt idx="19">
                        <c:v>2036</c:v>
                      </c:pt>
                      <c:pt idx="20">
                        <c:v>2037</c:v>
                      </c:pt>
                      <c:pt idx="21">
                        <c:v>2038</c:v>
                      </c:pt>
                      <c:pt idx="22">
                        <c:v>2039</c:v>
                      </c:pt>
                      <c:pt idx="23">
                        <c:v>2040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Charts!$W$83:$AT$83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1458.2998167517922</c:v>
                      </c:pt>
                      <c:pt idx="1">
                        <c:v>1439.9805726539935</c:v>
                      </c:pt>
                      <c:pt idx="2">
                        <c:v>1420.991133124109</c:v>
                      </c:pt>
                      <c:pt idx="3">
                        <c:v>1400.5670842989869</c:v>
                      </c:pt>
                      <c:pt idx="4">
                        <c:v>1382.1351503867754</c:v>
                      </c:pt>
                      <c:pt idx="5">
                        <c:v>1360.8600665562717</c:v>
                      </c:pt>
                      <c:pt idx="6">
                        <c:v>1336.9113923564764</c:v>
                      </c:pt>
                      <c:pt idx="7">
                        <c:v>1310.3256535948894</c:v>
                      </c:pt>
                      <c:pt idx="8">
                        <c:v>1282.7708629903602</c:v>
                      </c:pt>
                      <c:pt idx="9">
                        <c:v>1255.7151668809965</c:v>
                      </c:pt>
                      <c:pt idx="10">
                        <c:v>1231.2171842783353</c:v>
                      </c:pt>
                      <c:pt idx="11">
                        <c:v>1208.8899429251628</c:v>
                      </c:pt>
                      <c:pt idx="12">
                        <c:v>1187.6709677383742</c:v>
                      </c:pt>
                      <c:pt idx="13">
                        <c:v>1166.9247315213349</c:v>
                      </c:pt>
                      <c:pt idx="14">
                        <c:v>1145.103141381554</c:v>
                      </c:pt>
                      <c:pt idx="15">
                        <c:v>1123.4297445369539</c:v>
                      </c:pt>
                      <c:pt idx="16">
                        <c:v>1102.2220185749034</c:v>
                      </c:pt>
                      <c:pt idx="17">
                        <c:v>1083.6226015832808</c:v>
                      </c:pt>
                      <c:pt idx="18">
                        <c:v>1067.8101942653577</c:v>
                      </c:pt>
                      <c:pt idx="19">
                        <c:v>1054.2365378759039</c:v>
                      </c:pt>
                      <c:pt idx="20">
                        <c:v>1042.2073672234744</c:v>
                      </c:pt>
                      <c:pt idx="21">
                        <c:v>1032.715102140688</c:v>
                      </c:pt>
                      <c:pt idx="22">
                        <c:v>1024.0397030145539</c:v>
                      </c:pt>
                      <c:pt idx="23">
                        <c:v>1016.3455913250849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1-59EC-4F06-BB94-38E33E06C885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Charts!$V$84</c15:sqref>
                        </c15:formulaRef>
                      </c:ext>
                    </c:extLst>
                    <c:strCache>
                      <c:ptCount val="1"/>
                      <c:pt idx="0">
                        <c:v>BIB High Emissions Scenario</c:v>
                      </c:pt>
                    </c:strCache>
                  </c:strRef>
                </c:tx>
                <c:spPr>
                  <a:ln w="19050" cap="rnd">
                    <a:solidFill>
                      <a:srgbClr val="FF0000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Charts!$W$81:$AT$81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2017</c:v>
                      </c:pt>
                      <c:pt idx="1">
                        <c:v>2018</c:v>
                      </c:pt>
                      <c:pt idx="2">
                        <c:v>2019</c:v>
                      </c:pt>
                      <c:pt idx="3">
                        <c:v>2020</c:v>
                      </c:pt>
                      <c:pt idx="4">
                        <c:v>2021</c:v>
                      </c:pt>
                      <c:pt idx="5">
                        <c:v>2022</c:v>
                      </c:pt>
                      <c:pt idx="6">
                        <c:v>2023</c:v>
                      </c:pt>
                      <c:pt idx="7">
                        <c:v>2024</c:v>
                      </c:pt>
                      <c:pt idx="8">
                        <c:v>2025</c:v>
                      </c:pt>
                      <c:pt idx="9">
                        <c:v>2026</c:v>
                      </c:pt>
                      <c:pt idx="10">
                        <c:v>2027</c:v>
                      </c:pt>
                      <c:pt idx="11">
                        <c:v>2028</c:v>
                      </c:pt>
                      <c:pt idx="12">
                        <c:v>2029</c:v>
                      </c:pt>
                      <c:pt idx="13">
                        <c:v>2030</c:v>
                      </c:pt>
                      <c:pt idx="14">
                        <c:v>2031</c:v>
                      </c:pt>
                      <c:pt idx="15">
                        <c:v>2032</c:v>
                      </c:pt>
                      <c:pt idx="16">
                        <c:v>2033</c:v>
                      </c:pt>
                      <c:pt idx="17">
                        <c:v>2034</c:v>
                      </c:pt>
                      <c:pt idx="18">
                        <c:v>2035</c:v>
                      </c:pt>
                      <c:pt idx="19">
                        <c:v>2036</c:v>
                      </c:pt>
                      <c:pt idx="20">
                        <c:v>2037</c:v>
                      </c:pt>
                      <c:pt idx="21">
                        <c:v>2038</c:v>
                      </c:pt>
                      <c:pt idx="22">
                        <c:v>2039</c:v>
                      </c:pt>
                      <c:pt idx="23">
                        <c:v>2040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Charts!$W$84:$AT$84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1458.2998167517922</c:v>
                      </c:pt>
                      <c:pt idx="1">
                        <c:v>1439.9805726539935</c:v>
                      </c:pt>
                      <c:pt idx="2">
                        <c:v>1420.991133124109</c:v>
                      </c:pt>
                      <c:pt idx="3">
                        <c:v>1400.5670842989869</c:v>
                      </c:pt>
                      <c:pt idx="4">
                        <c:v>1382.1351503867754</c:v>
                      </c:pt>
                      <c:pt idx="5">
                        <c:v>1360.8600665562717</c:v>
                      </c:pt>
                      <c:pt idx="6">
                        <c:v>1337.5731825950295</c:v>
                      </c:pt>
                      <c:pt idx="7">
                        <c:v>1313.8758832353415</c:v>
                      </c:pt>
                      <c:pt idx="8">
                        <c:v>1290.1596611059085</c:v>
                      </c:pt>
                      <c:pt idx="9">
                        <c:v>1267.8057674259148</c:v>
                      </c:pt>
                      <c:pt idx="10">
                        <c:v>1248.8115474620424</c:v>
                      </c:pt>
                      <c:pt idx="11">
                        <c:v>1231.821781719209</c:v>
                      </c:pt>
                      <c:pt idx="12">
                        <c:v>1213.5858581837385</c:v>
                      </c:pt>
                      <c:pt idx="13">
                        <c:v>1194.7093660577664</c:v>
                      </c:pt>
                      <c:pt idx="14">
                        <c:v>1173.7138422135406</c:v>
                      </c:pt>
                      <c:pt idx="15">
                        <c:v>1151.8935508783427</c:v>
                      </c:pt>
                      <c:pt idx="16">
                        <c:v>1129.8999604831172</c:v>
                      </c:pt>
                      <c:pt idx="17">
                        <c:v>1110.5924800771465</c:v>
                      </c:pt>
                      <c:pt idx="18">
                        <c:v>1094.1514027966653</c:v>
                      </c:pt>
                      <c:pt idx="19">
                        <c:v>1080.0071800486721</c:v>
                      </c:pt>
                      <c:pt idx="20">
                        <c:v>1067.4553459217257</c:v>
                      </c:pt>
                      <c:pt idx="21">
                        <c:v>1057.5102197926526</c:v>
                      </c:pt>
                      <c:pt idx="22">
                        <c:v>1048.4078891943507</c:v>
                      </c:pt>
                      <c:pt idx="23">
                        <c:v>1040.3246381265467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59EC-4F06-BB94-38E33E06C885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Charts!$V$85</c15:sqref>
                        </c15:formulaRef>
                      </c:ext>
                    </c:extLst>
                    <c:strCache>
                      <c:ptCount val="1"/>
                      <c:pt idx="0">
                        <c:v>High emissions (high induced demand)</c:v>
                      </c:pt>
                    </c:strCache>
                  </c:strRef>
                </c:tx>
                <c:spPr>
                  <a:ln w="9525" cap="rnd">
                    <a:solidFill>
                      <a:srgbClr val="C00000"/>
                    </a:solidFill>
                    <a:prstDash val="lg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Charts!$W$81:$AT$81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2017</c:v>
                      </c:pt>
                      <c:pt idx="1">
                        <c:v>2018</c:v>
                      </c:pt>
                      <c:pt idx="2">
                        <c:v>2019</c:v>
                      </c:pt>
                      <c:pt idx="3">
                        <c:v>2020</c:v>
                      </c:pt>
                      <c:pt idx="4">
                        <c:v>2021</c:v>
                      </c:pt>
                      <c:pt idx="5">
                        <c:v>2022</c:v>
                      </c:pt>
                      <c:pt idx="6">
                        <c:v>2023</c:v>
                      </c:pt>
                      <c:pt idx="7">
                        <c:v>2024</c:v>
                      </c:pt>
                      <c:pt idx="8">
                        <c:v>2025</c:v>
                      </c:pt>
                      <c:pt idx="9">
                        <c:v>2026</c:v>
                      </c:pt>
                      <c:pt idx="10">
                        <c:v>2027</c:v>
                      </c:pt>
                      <c:pt idx="11">
                        <c:v>2028</c:v>
                      </c:pt>
                      <c:pt idx="12">
                        <c:v>2029</c:v>
                      </c:pt>
                      <c:pt idx="13">
                        <c:v>2030</c:v>
                      </c:pt>
                      <c:pt idx="14">
                        <c:v>2031</c:v>
                      </c:pt>
                      <c:pt idx="15">
                        <c:v>2032</c:v>
                      </c:pt>
                      <c:pt idx="16">
                        <c:v>2033</c:v>
                      </c:pt>
                      <c:pt idx="17">
                        <c:v>2034</c:v>
                      </c:pt>
                      <c:pt idx="18">
                        <c:v>2035</c:v>
                      </c:pt>
                      <c:pt idx="19">
                        <c:v>2036</c:v>
                      </c:pt>
                      <c:pt idx="20">
                        <c:v>2037</c:v>
                      </c:pt>
                      <c:pt idx="21">
                        <c:v>2038</c:v>
                      </c:pt>
                      <c:pt idx="22">
                        <c:v>2039</c:v>
                      </c:pt>
                      <c:pt idx="23">
                        <c:v>2040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Charts!$W$85:$AT$85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1458.2998167517922</c:v>
                      </c:pt>
                      <c:pt idx="1">
                        <c:v>1439.9805726539935</c:v>
                      </c:pt>
                      <c:pt idx="2">
                        <c:v>1420.991133124109</c:v>
                      </c:pt>
                      <c:pt idx="3">
                        <c:v>1400.5670842989869</c:v>
                      </c:pt>
                      <c:pt idx="4">
                        <c:v>1382.1351503867754</c:v>
                      </c:pt>
                      <c:pt idx="5">
                        <c:v>1360.8600665562717</c:v>
                      </c:pt>
                      <c:pt idx="6">
                        <c:v>1338.093160639607</c:v>
                      </c:pt>
                      <c:pt idx="7">
                        <c:v>1316.665349381411</c:v>
                      </c:pt>
                      <c:pt idx="8">
                        <c:v>1295.9651453395538</c:v>
                      </c:pt>
                      <c:pt idx="9">
                        <c:v>1277.305524996922</c:v>
                      </c:pt>
                      <c:pt idx="10">
                        <c:v>1262.6356899635268</c:v>
                      </c:pt>
                      <c:pt idx="11">
                        <c:v>1249.8396550573882</c:v>
                      </c:pt>
                      <c:pt idx="12">
                        <c:v>1233.9475578193822</c:v>
                      </c:pt>
                      <c:pt idx="13">
                        <c:v>1216.540150336391</c:v>
                      </c:pt>
                      <c:pt idx="14">
                        <c:v>1196.1936785815301</c:v>
                      </c:pt>
                      <c:pt idx="15">
                        <c:v>1174.2579701465766</c:v>
                      </c:pt>
                      <c:pt idx="16">
                        <c:v>1151.6469148395706</c:v>
                      </c:pt>
                      <c:pt idx="17">
                        <c:v>1131.7830988937556</c:v>
                      </c:pt>
                      <c:pt idx="18">
                        <c:v>1114.8480666426926</c:v>
                      </c:pt>
                      <c:pt idx="19">
                        <c:v>1100.2555417558472</c:v>
                      </c:pt>
                      <c:pt idx="20">
                        <c:v>1087.2930434703519</c:v>
                      </c:pt>
                      <c:pt idx="21">
                        <c:v>1076.9920979477674</c:v>
                      </c:pt>
                      <c:pt idx="22">
                        <c:v>1067.5543211927625</c:v>
                      </c:pt>
                      <c:pt idx="23">
                        <c:v>1059.1653177562669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59EC-4F06-BB94-38E33E06C885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Charts!$V$86</c15:sqref>
                        </c15:formulaRef>
                      </c:ext>
                    </c:extLst>
                    <c:strCache>
                      <c:ptCount val="1"/>
                      <c:pt idx="0">
                        <c:v>Low emissions (low induced demand)</c:v>
                      </c:pt>
                    </c:strCache>
                  </c:strRef>
                </c:tx>
                <c:spPr>
                  <a:ln w="9525" cap="rnd">
                    <a:solidFill>
                      <a:srgbClr val="00B0F0"/>
                    </a:solidFill>
                    <a:prstDash val="lg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Charts!$W$81:$AT$81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2017</c:v>
                      </c:pt>
                      <c:pt idx="1">
                        <c:v>2018</c:v>
                      </c:pt>
                      <c:pt idx="2">
                        <c:v>2019</c:v>
                      </c:pt>
                      <c:pt idx="3">
                        <c:v>2020</c:v>
                      </c:pt>
                      <c:pt idx="4">
                        <c:v>2021</c:v>
                      </c:pt>
                      <c:pt idx="5">
                        <c:v>2022</c:v>
                      </c:pt>
                      <c:pt idx="6">
                        <c:v>2023</c:v>
                      </c:pt>
                      <c:pt idx="7">
                        <c:v>2024</c:v>
                      </c:pt>
                      <c:pt idx="8">
                        <c:v>2025</c:v>
                      </c:pt>
                      <c:pt idx="9">
                        <c:v>2026</c:v>
                      </c:pt>
                      <c:pt idx="10">
                        <c:v>2027</c:v>
                      </c:pt>
                      <c:pt idx="11">
                        <c:v>2028</c:v>
                      </c:pt>
                      <c:pt idx="12">
                        <c:v>2029</c:v>
                      </c:pt>
                      <c:pt idx="13">
                        <c:v>2030</c:v>
                      </c:pt>
                      <c:pt idx="14">
                        <c:v>2031</c:v>
                      </c:pt>
                      <c:pt idx="15">
                        <c:v>2032</c:v>
                      </c:pt>
                      <c:pt idx="16">
                        <c:v>2033</c:v>
                      </c:pt>
                      <c:pt idx="17">
                        <c:v>2034</c:v>
                      </c:pt>
                      <c:pt idx="18">
                        <c:v>2035</c:v>
                      </c:pt>
                      <c:pt idx="19">
                        <c:v>2036</c:v>
                      </c:pt>
                      <c:pt idx="20">
                        <c:v>2037</c:v>
                      </c:pt>
                      <c:pt idx="21">
                        <c:v>2038</c:v>
                      </c:pt>
                      <c:pt idx="22">
                        <c:v>2039</c:v>
                      </c:pt>
                      <c:pt idx="23">
                        <c:v>2040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Charts!$W$86:$AT$86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1458.2998167517922</c:v>
                      </c:pt>
                      <c:pt idx="1">
                        <c:v>1439.9805726539935</c:v>
                      </c:pt>
                      <c:pt idx="2">
                        <c:v>1420.991133124109</c:v>
                      </c:pt>
                      <c:pt idx="3">
                        <c:v>1400.5670842989869</c:v>
                      </c:pt>
                      <c:pt idx="4">
                        <c:v>1382.1351503867754</c:v>
                      </c:pt>
                      <c:pt idx="5">
                        <c:v>1359.4377996527596</c:v>
                      </c:pt>
                      <c:pt idx="6">
                        <c:v>1334.0740227356027</c:v>
                      </c:pt>
                      <c:pt idx="7">
                        <c:v>1307.2419297331844</c:v>
                      </c:pt>
                      <c:pt idx="8">
                        <c:v>1278.39120898449</c:v>
                      </c:pt>
                      <c:pt idx="9">
                        <c:v>1249.7841268605569</c:v>
                      </c:pt>
                      <c:pt idx="10">
                        <c:v>1225.0372209177449</c:v>
                      </c:pt>
                      <c:pt idx="11">
                        <c:v>1202.1721804409572</c:v>
                      </c:pt>
                      <c:pt idx="12">
                        <c:v>1179.3280687323468</c:v>
                      </c:pt>
                      <c:pt idx="13">
                        <c:v>1157.5578281151134</c:v>
                      </c:pt>
                      <c:pt idx="14">
                        <c:v>1135.2631918664201</c:v>
                      </c:pt>
                      <c:pt idx="15">
                        <c:v>1113.6304171234199</c:v>
                      </c:pt>
                      <c:pt idx="16">
                        <c:v>1092.8352078179068</c:v>
                      </c:pt>
                      <c:pt idx="17">
                        <c:v>1074.624676952893</c:v>
                      </c:pt>
                      <c:pt idx="18">
                        <c:v>1059.1721107187877</c:v>
                      </c:pt>
                      <c:pt idx="19">
                        <c:v>1046.1660376848292</c:v>
                      </c:pt>
                      <c:pt idx="20">
                        <c:v>1034.6958299428404</c:v>
                      </c:pt>
                      <c:pt idx="21">
                        <c:v>1025.7626762799505</c:v>
                      </c:pt>
                      <c:pt idx="22">
                        <c:v>1017.6465407848784</c:v>
                      </c:pt>
                      <c:pt idx="23">
                        <c:v>1010.510005895157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59EC-4F06-BB94-38E33E06C885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Charts!$V$87</c15:sqref>
                        </c15:formulaRef>
                      </c:ext>
                    </c:extLst>
                    <c:strCache>
                      <c:ptCount val="1"/>
                      <c:pt idx="0">
                        <c:v>BIB Low Emissions Scenario</c:v>
                      </c:pt>
                    </c:strCache>
                  </c:strRef>
                </c:tx>
                <c:spPr>
                  <a:ln w="19050" cap="rnd">
                    <a:solidFill>
                      <a:srgbClr val="0070C0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Charts!$W$81:$AT$81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2017</c:v>
                      </c:pt>
                      <c:pt idx="1">
                        <c:v>2018</c:v>
                      </c:pt>
                      <c:pt idx="2">
                        <c:v>2019</c:v>
                      </c:pt>
                      <c:pt idx="3">
                        <c:v>2020</c:v>
                      </c:pt>
                      <c:pt idx="4">
                        <c:v>2021</c:v>
                      </c:pt>
                      <c:pt idx="5">
                        <c:v>2022</c:v>
                      </c:pt>
                      <c:pt idx="6">
                        <c:v>2023</c:v>
                      </c:pt>
                      <c:pt idx="7">
                        <c:v>2024</c:v>
                      </c:pt>
                      <c:pt idx="8">
                        <c:v>2025</c:v>
                      </c:pt>
                      <c:pt idx="9">
                        <c:v>2026</c:v>
                      </c:pt>
                      <c:pt idx="10">
                        <c:v>2027</c:v>
                      </c:pt>
                      <c:pt idx="11">
                        <c:v>2028</c:v>
                      </c:pt>
                      <c:pt idx="12">
                        <c:v>2029</c:v>
                      </c:pt>
                      <c:pt idx="13">
                        <c:v>2030</c:v>
                      </c:pt>
                      <c:pt idx="14">
                        <c:v>2031</c:v>
                      </c:pt>
                      <c:pt idx="15">
                        <c:v>2032</c:v>
                      </c:pt>
                      <c:pt idx="16">
                        <c:v>2033</c:v>
                      </c:pt>
                      <c:pt idx="17">
                        <c:v>2034</c:v>
                      </c:pt>
                      <c:pt idx="18">
                        <c:v>2035</c:v>
                      </c:pt>
                      <c:pt idx="19">
                        <c:v>2036</c:v>
                      </c:pt>
                      <c:pt idx="20">
                        <c:v>2037</c:v>
                      </c:pt>
                      <c:pt idx="21">
                        <c:v>2038</c:v>
                      </c:pt>
                      <c:pt idx="22">
                        <c:v>2039</c:v>
                      </c:pt>
                      <c:pt idx="23">
                        <c:v>2040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Charts!$W$87:$AT$87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1458.2998167517922</c:v>
                      </c:pt>
                      <c:pt idx="1">
                        <c:v>1439.9805726539935</c:v>
                      </c:pt>
                      <c:pt idx="2">
                        <c:v>1420.991133124109</c:v>
                      </c:pt>
                      <c:pt idx="3">
                        <c:v>1400.5670842989869</c:v>
                      </c:pt>
                      <c:pt idx="4">
                        <c:v>1382.1351503867754</c:v>
                      </c:pt>
                      <c:pt idx="5">
                        <c:v>1359.4377996527596</c:v>
                      </c:pt>
                      <c:pt idx="6">
                        <c:v>1334.1662610855481</c:v>
                      </c:pt>
                      <c:pt idx="7">
                        <c:v>1307.7369835118284</c:v>
                      </c:pt>
                      <c:pt idx="8">
                        <c:v>1279.422544200261</c:v>
                      </c:pt>
                      <c:pt idx="9">
                        <c:v>1251.4731074464214</c:v>
                      </c:pt>
                      <c:pt idx="10">
                        <c:v>1227.4960370572219</c:v>
                      </c:pt>
                      <c:pt idx="11">
                        <c:v>1205.3782704856692</c:v>
                      </c:pt>
                      <c:pt idx="12">
                        <c:v>1182.9520317223146</c:v>
                      </c:pt>
                      <c:pt idx="13">
                        <c:v>1161.4439257322574</c:v>
                      </c:pt>
                      <c:pt idx="14">
                        <c:v>1139.2652303548928</c:v>
                      </c:pt>
                      <c:pt idx="15">
                        <c:v>1117.6121561050043</c:v>
                      </c:pt>
                      <c:pt idx="16">
                        <c:v>1096.7070139603429</c:v>
                      </c:pt>
                      <c:pt idx="17">
                        <c:v>1078.3974336688054</c:v>
                      </c:pt>
                      <c:pt idx="18">
                        <c:v>1062.8569241827311</c:v>
                      </c:pt>
                      <c:pt idx="19">
                        <c:v>1049.7710358815916</c:v>
                      </c:pt>
                      <c:pt idx="20">
                        <c:v>1038.2277139010275</c:v>
                      </c:pt>
                      <c:pt idx="21">
                        <c:v>1029.2312105070237</c:v>
                      </c:pt>
                      <c:pt idx="22">
                        <c:v>1021.0553525116696</c:v>
                      </c:pt>
                      <c:pt idx="23">
                        <c:v>1013.8643817741726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59EC-4F06-BB94-38E33E06C885}"/>
                  </c:ext>
                </c:extLst>
              </c15:ser>
            </c15:filteredScatterSeries>
            <c15:filteredScatte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Charts!$V$88</c15:sqref>
                        </c15:formulaRef>
                      </c:ext>
                    </c:extLst>
                    <c:strCache>
                      <c:ptCount val="1"/>
                      <c:pt idx="0">
                        <c:v>Low emissions (high induced demand)</c:v>
                      </c:pt>
                    </c:strCache>
                  </c:strRef>
                </c:tx>
                <c:spPr>
                  <a:ln w="9525" cap="rnd">
                    <a:solidFill>
                      <a:schemeClr val="accent4"/>
                    </a:solidFill>
                    <a:prstDash val="lgDash"/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Charts!$W$81:$AT$81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2017</c:v>
                      </c:pt>
                      <c:pt idx="1">
                        <c:v>2018</c:v>
                      </c:pt>
                      <c:pt idx="2">
                        <c:v>2019</c:v>
                      </c:pt>
                      <c:pt idx="3">
                        <c:v>2020</c:v>
                      </c:pt>
                      <c:pt idx="4">
                        <c:v>2021</c:v>
                      </c:pt>
                      <c:pt idx="5">
                        <c:v>2022</c:v>
                      </c:pt>
                      <c:pt idx="6">
                        <c:v>2023</c:v>
                      </c:pt>
                      <c:pt idx="7">
                        <c:v>2024</c:v>
                      </c:pt>
                      <c:pt idx="8">
                        <c:v>2025</c:v>
                      </c:pt>
                      <c:pt idx="9">
                        <c:v>2026</c:v>
                      </c:pt>
                      <c:pt idx="10">
                        <c:v>2027</c:v>
                      </c:pt>
                      <c:pt idx="11">
                        <c:v>2028</c:v>
                      </c:pt>
                      <c:pt idx="12">
                        <c:v>2029</c:v>
                      </c:pt>
                      <c:pt idx="13">
                        <c:v>2030</c:v>
                      </c:pt>
                      <c:pt idx="14">
                        <c:v>2031</c:v>
                      </c:pt>
                      <c:pt idx="15">
                        <c:v>2032</c:v>
                      </c:pt>
                      <c:pt idx="16">
                        <c:v>2033</c:v>
                      </c:pt>
                      <c:pt idx="17">
                        <c:v>2034</c:v>
                      </c:pt>
                      <c:pt idx="18">
                        <c:v>2035</c:v>
                      </c:pt>
                      <c:pt idx="19">
                        <c:v>2036</c:v>
                      </c:pt>
                      <c:pt idx="20">
                        <c:v>2037</c:v>
                      </c:pt>
                      <c:pt idx="21">
                        <c:v>2038</c:v>
                      </c:pt>
                      <c:pt idx="22">
                        <c:v>2039</c:v>
                      </c:pt>
                      <c:pt idx="23">
                        <c:v>2040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Charts!$W$88:$AT$88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1458.2998167517922</c:v>
                      </c:pt>
                      <c:pt idx="1">
                        <c:v>1439.9805726539935</c:v>
                      </c:pt>
                      <c:pt idx="2">
                        <c:v>1420.991133124109</c:v>
                      </c:pt>
                      <c:pt idx="3">
                        <c:v>1400.5670842989869</c:v>
                      </c:pt>
                      <c:pt idx="4">
                        <c:v>1382.1351503867754</c:v>
                      </c:pt>
                      <c:pt idx="5">
                        <c:v>1359.4377996527596</c:v>
                      </c:pt>
                      <c:pt idx="6">
                        <c:v>1334.2387340747905</c:v>
                      </c:pt>
                      <c:pt idx="7">
                        <c:v>1308.1259543379058</c:v>
                      </c:pt>
                      <c:pt idx="8">
                        <c:v>1280.2328790126526</c:v>
                      </c:pt>
                      <c:pt idx="9">
                        <c:v>1252.8001636210292</c:v>
                      </c:pt>
                      <c:pt idx="10">
                        <c:v>1229.4279640239538</c:v>
                      </c:pt>
                      <c:pt idx="11">
                        <c:v>1207.8973412350858</c:v>
                      </c:pt>
                      <c:pt idx="12">
                        <c:v>1185.7994312144322</c:v>
                      </c:pt>
                      <c:pt idx="13">
                        <c:v>1164.4972881457279</c:v>
                      </c:pt>
                      <c:pt idx="14">
                        <c:v>1142.4096891672641</c:v>
                      </c:pt>
                      <c:pt idx="15">
                        <c:v>1120.7406653048206</c:v>
                      </c:pt>
                      <c:pt idx="16">
                        <c:v>1099.7491473579714</c:v>
                      </c:pt>
                      <c:pt idx="17">
                        <c:v>1081.3617425170223</c:v>
                      </c:pt>
                      <c:pt idx="18">
                        <c:v>1065.7521347615436</c:v>
                      </c:pt>
                      <c:pt idx="19">
                        <c:v>1052.6035344647619</c:v>
                      </c:pt>
                      <c:pt idx="20">
                        <c:v>1041.0027655824601</c:v>
                      </c:pt>
                      <c:pt idx="21">
                        <c:v>1031.9564873997242</c:v>
                      </c:pt>
                      <c:pt idx="22">
                        <c:v>1023.7337045827198</c:v>
                      </c:pt>
                      <c:pt idx="23">
                        <c:v>1016.4999628219705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59EC-4F06-BB94-38E33E06C885}"/>
                  </c:ext>
                </c:extLst>
              </c15:ser>
            </c15:filteredScatterSeries>
          </c:ext>
        </c:extLst>
      </c:scatterChart>
      <c:valAx>
        <c:axId val="563463856"/>
        <c:scaling>
          <c:orientation val="minMax"/>
          <c:max val="2040"/>
          <c:min val="201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3461232"/>
        <c:crosses val="autoZero"/>
        <c:crossBetween val="midCat"/>
        <c:majorUnit val="2"/>
      </c:valAx>
      <c:valAx>
        <c:axId val="563461232"/>
        <c:scaling>
          <c:orientation val="minMax"/>
          <c:max val="16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34638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60532734808036"/>
          <c:y val="0.69503891853399391"/>
          <c:w val="0.46809413242185566"/>
          <c:h val="0.11618207875670988"/>
        </c:manualLayout>
      </c:layout>
      <c:overlay val="0"/>
      <c:spPr>
        <a:solidFill>
          <a:schemeClr val="bg1"/>
        </a:solidFill>
        <a:ln>
          <a:solidFill>
            <a:srgbClr val="E7E6E6">
              <a:lumMod val="75000"/>
            </a:srgb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BIL </a:t>
            </a:r>
            <a:r>
              <a:rPr lang="en-US" sz="1600" b="1" u="sng" dirty="0"/>
              <a:t>High-Emission</a:t>
            </a:r>
            <a:r>
              <a:rPr lang="en-US" sz="1600" b="1" dirty="0"/>
              <a:t> Scenario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817690892086766"/>
          <c:y val="8.8937698577151544E-2"/>
          <c:w val="0.82509377975983089"/>
          <c:h val="0.851851775107059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'Binned-alt'!$A$2</c:f>
              <c:strCache>
                <c:ptCount val="1"/>
                <c:pt idx="0">
                  <c:v>MD/HD EVs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5738334146284812E-2"/>
                  <c:y val="5.3365105677579884E-2"/>
                </c:manualLayout>
              </c:layout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68-4449-AF2A-BB01908999DD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1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'Binned-alt'!$H$2:$J$2</c:f>
              <c:numCache>
                <c:formatCode>General</c:formatCode>
                <c:ptCount val="3"/>
                <c:pt idx="0" formatCode="0.00">
                  <c:v>-23.294006267688957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68-4449-AF2A-BB01908999DD}"/>
            </c:ext>
          </c:extLst>
        </c:ser>
        <c:ser>
          <c:idx val="1"/>
          <c:order val="1"/>
          <c:tx>
            <c:strRef>
              <c:f>'Binned-alt'!$A$3</c:f>
              <c:strCache>
                <c:ptCount val="1"/>
                <c:pt idx="0">
                  <c:v>LD EVs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773465263744686"/>
                  <c:y val="8.5306441957913159E-3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1968-4449-AF2A-BB01908999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'Binned-alt'!$H$3:$J$3</c:f>
              <c:numCache>
                <c:formatCode>General</c:formatCode>
                <c:ptCount val="3"/>
                <c:pt idx="0" formatCode="0.00">
                  <c:v>-24.38776891182982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968-4449-AF2A-BB01908999DD}"/>
            </c:ext>
          </c:extLst>
        </c:ser>
        <c:ser>
          <c:idx val="2"/>
          <c:order val="2"/>
          <c:tx>
            <c:strRef>
              <c:f>'Binned-alt'!$A$4</c:f>
              <c:strCache>
                <c:ptCount val="1"/>
                <c:pt idx="0">
                  <c:v>Ped., Bike, &amp; Misc.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26885757090098245"/>
                  <c:y val="-1.8271630519869228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94111908577799"/>
                      <c:h val="5.4198323893723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1968-4449-AF2A-BB01908999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'Binned-alt'!$H$4:$J$4</c:f>
              <c:numCache>
                <c:formatCode>General</c:formatCode>
                <c:ptCount val="3"/>
                <c:pt idx="0" formatCode="0.00">
                  <c:v>-6.5216158682919243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968-4449-AF2A-BB01908999DD}"/>
            </c:ext>
          </c:extLst>
        </c:ser>
        <c:ser>
          <c:idx val="3"/>
          <c:order val="3"/>
          <c:tx>
            <c:strRef>
              <c:f>'Binned-alt'!$A$5</c:f>
              <c:strCache>
                <c:ptCount val="1"/>
                <c:pt idx="0">
                  <c:v>Highway SGR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22385089205261183"/>
                  <c:y val="-4.2395818943684674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62853464071703"/>
                      <c:h val="4.96198830409356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1968-4449-AF2A-BB01908999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'Binned-alt'!$H$5:$J$5</c:f>
              <c:numCache>
                <c:formatCode>General</c:formatCode>
                <c:ptCount val="3"/>
                <c:pt idx="0" formatCode="0.00">
                  <c:v>-43.174194621591397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968-4449-AF2A-BB01908999DD}"/>
            </c:ext>
          </c:extLst>
        </c:ser>
        <c:ser>
          <c:idx val="4"/>
          <c:order val="4"/>
          <c:tx>
            <c:strRef>
              <c:f>'Binned-alt'!$A$6</c:f>
              <c:strCache>
                <c:ptCount val="1"/>
                <c:pt idx="0">
                  <c:v>Transit, Freight, &amp; Ops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30948656307342104"/>
                  <c:y val="-5.4797163512455574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671021763872436"/>
                      <c:h val="6.004627711009807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1968-4449-AF2A-BB01908999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'Binned-alt'!$H$6:$J$6</c:f>
              <c:numCache>
                <c:formatCode>General</c:formatCode>
                <c:ptCount val="3"/>
                <c:pt idx="0" formatCode="0.00">
                  <c:v>-40.30257969365794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968-4449-AF2A-BB01908999DD}"/>
            </c:ext>
          </c:extLst>
        </c:ser>
        <c:ser>
          <c:idx val="5"/>
          <c:order val="5"/>
          <c:tx>
            <c:strRef>
              <c:f>'Binned-alt'!$A$7</c:f>
              <c:strCache>
                <c:ptCount val="1"/>
                <c:pt idx="0">
                  <c:v>Highway Expansion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9.5870206489675515E-4"/>
                  <c:y val="-2.7290371598287108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968-4449-AF2A-BB01908999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'Binned-alt'!$H$7:$J$7</c:f>
              <c:numCache>
                <c:formatCode>0.00</c:formatCode>
                <c:ptCount val="3"/>
                <c:pt idx="1">
                  <c:v>368.35943640403934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968-4449-AF2A-BB01908999DD}"/>
            </c:ext>
          </c:extLst>
        </c:ser>
        <c:ser>
          <c:idx val="6"/>
          <c:order val="6"/>
          <c:tx>
            <c:strRef>
              <c:f>'Binned-alt'!$A$8</c:f>
              <c:strCache>
                <c:ptCount val="1"/>
                <c:pt idx="0">
                  <c:v>Net</c:v>
                </c:pt>
              </c:strCache>
            </c:strRef>
          </c:tx>
          <c:spPr>
            <a:solidFill>
              <a:srgbClr val="ED7D31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5.5556523354934615E-3"/>
                  <c:y val="0.148149376064834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968-4449-AF2A-BB01908999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'Binned-alt'!$H$8:$J$8</c:f>
              <c:numCache>
                <c:formatCode>General</c:formatCode>
                <c:ptCount val="3"/>
                <c:pt idx="2" formatCode="0.00">
                  <c:v>230.6792710409793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968-4449-AF2A-BB01908999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597791944"/>
        <c:axId val="597791288"/>
      </c:barChart>
      <c:catAx>
        <c:axId val="597791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7791288"/>
        <c:crossesAt val="0"/>
        <c:auto val="1"/>
        <c:lblAlgn val="ctr"/>
        <c:lblOffset val="100"/>
        <c:noMultiLvlLbl val="0"/>
      </c:catAx>
      <c:valAx>
        <c:axId val="597791288"/>
        <c:scaling>
          <c:orientation val="minMax"/>
          <c:max val="400"/>
          <c:min val="-400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791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BIL </a:t>
            </a:r>
            <a:r>
              <a:rPr lang="en-US" sz="1600" b="1" u="sng" dirty="0"/>
              <a:t>Low-Emission</a:t>
            </a:r>
            <a:r>
              <a:rPr lang="en-US" sz="1600" b="1" dirty="0"/>
              <a:t> Scenario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817690892086766"/>
          <c:y val="8.8937698577151544E-2"/>
          <c:w val="0.82509377975983089"/>
          <c:h val="0.851851775107059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'Binned-alt'!$A$2</c:f>
              <c:strCache>
                <c:ptCount val="1"/>
                <c:pt idx="0">
                  <c:v>MD/HD EVs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2032242318298335E-2"/>
                  <c:y val="9.7227287378551422E-2"/>
                </c:manualLayout>
              </c:layout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06848425835767"/>
                      <c:h val="5.31578947368421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AC8-4181-A9D0-BEDE10821B91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1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'Binned-alt'!$K$2:$M$2</c:f>
              <c:numCache>
                <c:formatCode>General</c:formatCode>
                <c:ptCount val="3"/>
                <c:pt idx="0" formatCode="0.00">
                  <c:v>-69.141288406448609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C8-4181-A9D0-BEDE10821B91}"/>
            </c:ext>
          </c:extLst>
        </c:ser>
        <c:ser>
          <c:idx val="1"/>
          <c:order val="1"/>
          <c:tx>
            <c:strRef>
              <c:f>'Binned-alt'!$A$3</c:f>
              <c:strCache>
                <c:ptCount val="1"/>
                <c:pt idx="0">
                  <c:v>LD EVs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20818056822741363"/>
                  <c:y val="2.0227126214486347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8417708740643055"/>
                      <c:h val="3.95614035087719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AC8-4181-A9D0-BEDE10821B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'Binned-alt'!$K$3:$M$3</c:f>
              <c:numCache>
                <c:formatCode>General</c:formatCode>
                <c:ptCount val="3"/>
                <c:pt idx="0" formatCode="0.00">
                  <c:v>-56.218576282563554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C8-4181-A9D0-BEDE10821B91}"/>
            </c:ext>
          </c:extLst>
        </c:ser>
        <c:ser>
          <c:idx val="2"/>
          <c:order val="2"/>
          <c:tx>
            <c:strRef>
              <c:f>'Binned-alt'!$A$4</c:f>
              <c:strCache>
                <c:ptCount val="1"/>
                <c:pt idx="0">
                  <c:v>Ped., Bike, &amp; Misc.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26885757090098245"/>
                  <c:y val="-1.8271630519869228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94111908577799"/>
                      <c:h val="5.4198323893723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FAC8-4181-A9D0-BEDE10821B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'Binned-alt'!$K$4:$M$4</c:f>
              <c:numCache>
                <c:formatCode>General</c:formatCode>
                <c:ptCount val="3"/>
                <c:pt idx="0" formatCode="0.00">
                  <c:v>-10.109765331071227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AC8-4181-A9D0-BEDE10821B91}"/>
            </c:ext>
          </c:extLst>
        </c:ser>
        <c:ser>
          <c:idx val="3"/>
          <c:order val="3"/>
          <c:tx>
            <c:strRef>
              <c:f>'Binned-alt'!$A$5</c:f>
              <c:strCache>
                <c:ptCount val="1"/>
                <c:pt idx="0">
                  <c:v>Highway SGR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24981650297607633"/>
                  <c:y val="-5.2628701017635844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59404222476079"/>
                      <c:h val="4.66959064327485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FAC8-4181-A9D0-BEDE10821B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'Binned-alt'!$K$5:$M$5</c:f>
              <c:numCache>
                <c:formatCode>General</c:formatCode>
                <c:ptCount val="3"/>
                <c:pt idx="0" formatCode="0.00">
                  <c:v>-72.243607648591038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AC8-4181-A9D0-BEDE10821B91}"/>
            </c:ext>
          </c:extLst>
        </c:ser>
        <c:ser>
          <c:idx val="4"/>
          <c:order val="4"/>
          <c:tx>
            <c:strRef>
              <c:f>'Binned-alt'!$A$6</c:f>
              <c:strCache>
                <c:ptCount val="1"/>
                <c:pt idx="0">
                  <c:v>Transit, Freight, &amp; Ops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31170542219751296"/>
                  <c:y val="-6.9416586084634052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4136120034654874"/>
                      <c:h val="6.58942303264723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FAC8-4181-A9D0-BEDE10821B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'Binned-alt'!$K$6:$M$6</c:f>
              <c:numCache>
                <c:formatCode>General</c:formatCode>
                <c:ptCount val="3"/>
                <c:pt idx="0" formatCode="0.00">
                  <c:v>-95.150408353662286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AC8-4181-A9D0-BEDE10821B91}"/>
            </c:ext>
          </c:extLst>
        </c:ser>
        <c:ser>
          <c:idx val="5"/>
          <c:order val="5"/>
          <c:tx>
            <c:strRef>
              <c:f>'Binned-alt'!$A$7</c:f>
              <c:strCache>
                <c:ptCount val="1"/>
                <c:pt idx="0">
                  <c:v>Highway Expansion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9.5870206489675515E-4"/>
                  <c:y val="-6.5302067504719855E-2"/>
                </c:manualLayout>
              </c:layout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AC8-4181-A9D0-BEDE10821B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'Binned-alt'!$K$7:$M$7</c:f>
              <c:numCache>
                <c:formatCode>0.00</c:formatCode>
                <c:ptCount val="3"/>
                <c:pt idx="1">
                  <c:v>51.515751067749591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AC8-4181-A9D0-BEDE10821B91}"/>
            </c:ext>
          </c:extLst>
        </c:ser>
        <c:ser>
          <c:idx val="6"/>
          <c:order val="6"/>
          <c:tx>
            <c:strRef>
              <c:f>'Binned-alt'!$A$8</c:f>
              <c:strCache>
                <c:ptCount val="1"/>
                <c:pt idx="0">
                  <c:v>Net</c:v>
                </c:pt>
              </c:strCache>
            </c:strRef>
          </c:tx>
          <c:spPr>
            <a:solidFill>
              <a:srgbClr val="4472C4">
                <a:lumMod val="20000"/>
                <a:lumOff val="8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5.5556523354934615E-3"/>
                  <c:y val="0.1686174425565225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AC8-4181-A9D0-BEDE10821B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'Binned-alt'!$K$8:$M$8</c:f>
              <c:numCache>
                <c:formatCode>General</c:formatCode>
                <c:ptCount val="3"/>
                <c:pt idx="2" formatCode="0.00">
                  <c:v>-251.3478949545871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AC8-4181-A9D0-BEDE10821B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597791944"/>
        <c:axId val="597791288"/>
      </c:barChart>
      <c:catAx>
        <c:axId val="597791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7791288"/>
        <c:crossesAt val="0"/>
        <c:auto val="1"/>
        <c:lblAlgn val="ctr"/>
        <c:lblOffset val="100"/>
        <c:noMultiLvlLbl val="0"/>
      </c:catAx>
      <c:valAx>
        <c:axId val="597791288"/>
        <c:scaling>
          <c:orientation val="minMax"/>
          <c:max val="400"/>
          <c:min val="-400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791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F5E68-9E67-4151-B890-C6B34145D2C1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4FA11-61BC-4A30-9FEA-A518526AF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0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581598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4FA11-61BC-4A30-9FEA-A518526AF2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59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4FA11-61BC-4A30-9FEA-A518526AF2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15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4FA11-61BC-4A30-9FEA-A518526AF2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93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4FA11-61BC-4A30-9FEA-A518526AF2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68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3C49C-62BF-45B1-B483-563009E7EE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4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4FA11-61BC-4A30-9FEA-A518526AF2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33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343471-0563-4819-8192-BC4DAE84A9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017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D604-EBD2-4C82-8333-8A8C3D339C61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D906-B329-4C79-929B-9BF671544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29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D604-EBD2-4C82-8333-8A8C3D339C61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D906-B329-4C79-929B-9BF671544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0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D604-EBD2-4C82-8333-8A8C3D339C61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D906-B329-4C79-929B-9BF671544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7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D604-EBD2-4C82-8333-8A8C3D339C61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D906-B329-4C79-929B-9BF67154496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792" y="5827776"/>
            <a:ext cx="5474208" cy="103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8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D604-EBD2-4C82-8333-8A8C3D339C61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D906-B329-4C79-929B-9BF671544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35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D604-EBD2-4C82-8333-8A8C3D339C61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D906-B329-4C79-929B-9BF671544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76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D604-EBD2-4C82-8333-8A8C3D339C61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D906-B329-4C79-929B-9BF671544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18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D604-EBD2-4C82-8333-8A8C3D339C61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D906-B329-4C79-929B-9BF671544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9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D604-EBD2-4C82-8333-8A8C3D339C61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D906-B329-4C79-929B-9BF671544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6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D604-EBD2-4C82-8333-8A8C3D339C61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D906-B329-4C79-929B-9BF671544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60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FD604-EBD2-4C82-8333-8A8C3D339C61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ED906-B329-4C79-929B-9BF671544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4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7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FD604-EBD2-4C82-8333-8A8C3D339C61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ED906-B329-4C79-929B-9BF67154496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4107" y="177971"/>
            <a:ext cx="11831967" cy="6498990"/>
          </a:xfrm>
          <a:prstGeom prst="rect">
            <a:avLst/>
          </a:prstGeom>
          <a:noFill/>
          <a:ln w="165100" cap="flat" cmpd="sng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26000">
                  <a:schemeClr val="accent6"/>
                </a:gs>
                <a:gs pos="70000">
                  <a:schemeClr val="accent5">
                    <a:lumMod val="5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8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5">
              <a:lumMod val="50000"/>
            </a:schemeClr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rgetownclimate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mailto:James.bradbury@georgetown.edu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rp.trb.org/nchrpwebresource1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georgetownclimate.org/articles/federal-infrastructure-investment-analysis.html" TargetMode="Externa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"/>
          <p:cNvSpPr txBox="1">
            <a:spLocks noGrp="1"/>
          </p:cNvSpPr>
          <p:nvPr>
            <p:ph type="ctrTitle"/>
          </p:nvPr>
        </p:nvSpPr>
        <p:spPr>
          <a:xfrm>
            <a:off x="816917" y="2200728"/>
            <a:ext cx="10566345" cy="144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l">
              <a:spcBef>
                <a:spcPts val="0"/>
              </a:spcBef>
              <a:buClr>
                <a:schemeClr val="lt1"/>
              </a:buClr>
              <a:buSzPts val="6000"/>
            </a:pPr>
            <a:r>
              <a:rPr lang="en-US" sz="3200" dirty="0"/>
              <a:t>Climate Change: </a:t>
            </a:r>
            <a:br>
              <a:rPr lang="en-US" sz="3200" dirty="0"/>
            </a:br>
            <a:r>
              <a:rPr lang="en-US" sz="3200" dirty="0"/>
              <a:t>How New Federal Legislation Impacts Vermont</a:t>
            </a:r>
            <a:br>
              <a:rPr lang="en-US" sz="3200" dirty="0"/>
            </a:br>
            <a:endParaRPr sz="2800" b="0" i="1" dirty="0"/>
          </a:p>
        </p:txBody>
      </p:sp>
      <p:sp>
        <p:nvSpPr>
          <p:cNvPr id="66" name="Google Shape;66;p1"/>
          <p:cNvSpPr txBox="1">
            <a:spLocks noGrp="1"/>
          </p:cNvSpPr>
          <p:nvPr>
            <p:ph type="subTitle" idx="1"/>
          </p:nvPr>
        </p:nvSpPr>
        <p:spPr>
          <a:xfrm>
            <a:off x="1000125" y="4114800"/>
            <a:ext cx="10209158" cy="19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l">
              <a:spcBef>
                <a:spcPts val="0"/>
              </a:spcBef>
              <a:buClr>
                <a:schemeClr val="lt1"/>
              </a:buClr>
              <a:buSzPts val="3200"/>
            </a:pP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Vermont Agency of Transportation - 2022 Research and Innovation Symposium</a:t>
            </a:r>
          </a:p>
          <a:p>
            <a:pPr lvl="0" algn="l">
              <a:spcBef>
                <a:spcPts val="0"/>
              </a:spcBef>
              <a:buClr>
                <a:schemeClr val="lt1"/>
              </a:buClr>
              <a:buSzPts val="3200"/>
            </a:pPr>
            <a:endParaRPr lang="en-US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l">
              <a:spcBef>
                <a:spcPts val="0"/>
              </a:spcBef>
              <a:buClr>
                <a:schemeClr val="lt1"/>
              </a:buClr>
              <a:buSzPts val="3200"/>
            </a:pP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September 14, 2022</a:t>
            </a:r>
          </a:p>
          <a:p>
            <a:pPr lvl="0" algn="l">
              <a:spcBef>
                <a:spcPts val="0"/>
              </a:spcBef>
              <a:buClr>
                <a:schemeClr val="lt1"/>
              </a:buClr>
              <a:buSzPts val="3200"/>
            </a:pPr>
            <a:endParaRPr lang="en-US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l">
              <a:spcBef>
                <a:spcPts val="0"/>
              </a:spcBef>
              <a:buClr>
                <a:schemeClr val="lt1"/>
              </a:buClr>
              <a:buSzPts val="3200"/>
            </a:pP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By James Bradbury, Mitigation Program Director</a:t>
            </a:r>
            <a:endParaRPr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4107" y="177971"/>
            <a:ext cx="11831967" cy="6498990"/>
          </a:xfrm>
          <a:prstGeom prst="rect">
            <a:avLst/>
          </a:prstGeom>
          <a:noFill/>
          <a:ln w="165100" cap="flat" cmpd="sng">
            <a:gradFill flip="none" rotWithShape="1">
              <a:gsLst>
                <a:gs pos="0">
                  <a:schemeClr val="accent5">
                    <a:lumMod val="40000"/>
                    <a:lumOff val="60000"/>
                  </a:schemeClr>
                </a:gs>
                <a:gs pos="26000">
                  <a:schemeClr val="accent6"/>
                </a:gs>
                <a:gs pos="70000">
                  <a:schemeClr val="accent5">
                    <a:lumMod val="50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" t="30491" r="5755" b="23641"/>
          <a:stretch/>
        </p:blipFill>
        <p:spPr>
          <a:xfrm>
            <a:off x="431629" y="884272"/>
            <a:ext cx="6347201" cy="61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10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690689"/>
            <a:ext cx="10663989" cy="4184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AutoShape 10" descr="Facebook logo 2019 Logo Icon of Flat style - Available in SVG, P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Facebook logo 2019 Logo Icon of Flat style - Available in SVG, PNG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itle 1"/>
          <p:cNvSpPr>
            <a:spLocks noGrp="1"/>
          </p:cNvSpPr>
          <p:nvPr/>
        </p:nvSpPr>
        <p:spPr>
          <a:xfrm>
            <a:off x="838200" y="4493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7" name="Content Placeholder 2"/>
          <p:cNvSpPr>
            <a:spLocks noGrp="1"/>
          </p:cNvSpPr>
          <p:nvPr/>
        </p:nvSpPr>
        <p:spPr>
          <a:xfrm>
            <a:off x="864035" y="1900086"/>
            <a:ext cx="10054336" cy="723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b="1" dirty="0">
                <a:ea typeface="Cambria" panose="02040503050406030204" pitchFamily="18" charset="0"/>
              </a:rPr>
              <a:t>For more information, please visit: </a:t>
            </a:r>
            <a:r>
              <a:rPr lang="en-US" sz="2400" b="1" dirty="0">
                <a:ea typeface="Cambria" panose="02040503050406030204" pitchFamily="18" charset="0"/>
                <a:hlinkClick r:id="rId3"/>
              </a:rPr>
              <a:t>georgetownclimate.org</a:t>
            </a:r>
            <a:endParaRPr lang="en-US" sz="2400" b="1" dirty="0">
              <a:ea typeface="Cambria" panose="02040503050406030204" pitchFamily="18" charset="0"/>
            </a:endParaRPr>
          </a:p>
        </p:txBody>
      </p:sp>
      <p:sp>
        <p:nvSpPr>
          <p:cNvPr id="25" name="Content Placeholder 2"/>
          <p:cNvSpPr>
            <a:spLocks noGrp="1"/>
          </p:cNvSpPr>
          <p:nvPr/>
        </p:nvSpPr>
        <p:spPr>
          <a:xfrm>
            <a:off x="838200" y="2919695"/>
            <a:ext cx="6281372" cy="1890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ea typeface="Cambria" panose="02040503050406030204" pitchFamily="18" charset="0"/>
              </a:rPr>
              <a:t>Connect with us on social media: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ea typeface="Cambria" panose="02040503050406030204" pitchFamily="18" charset="0"/>
              </a:rPr>
              <a:t>       @</a:t>
            </a:r>
            <a:r>
              <a:rPr lang="en-US" sz="2400" dirty="0" err="1">
                <a:ea typeface="Cambria" panose="02040503050406030204" pitchFamily="18" charset="0"/>
              </a:rPr>
              <a:t>Climate_Center</a:t>
            </a:r>
            <a:endParaRPr lang="en-US" sz="2400" dirty="0"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ea typeface="Cambria" panose="02040503050406030204" pitchFamily="18" charset="0"/>
              </a:rPr>
              <a:t>       @</a:t>
            </a:r>
            <a:r>
              <a:rPr lang="en-US" sz="2400" dirty="0" err="1">
                <a:ea typeface="Cambria" panose="02040503050406030204" pitchFamily="18" charset="0"/>
              </a:rPr>
              <a:t>GeorgetownClimate</a:t>
            </a:r>
            <a:endParaRPr lang="en-US" sz="2400" dirty="0">
              <a:ea typeface="Cambria" panose="02040503050406030204" pitchFamily="18" charset="0"/>
            </a:endParaRPr>
          </a:p>
        </p:txBody>
      </p:sp>
      <p:sp>
        <p:nvSpPr>
          <p:cNvPr id="26" name="Content Placeholder 2"/>
          <p:cNvSpPr>
            <a:spLocks noGrp="1"/>
          </p:cNvSpPr>
          <p:nvPr/>
        </p:nvSpPr>
        <p:spPr>
          <a:xfrm>
            <a:off x="838200" y="5056564"/>
            <a:ext cx="5344886" cy="1105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2400" b="1" dirty="0">
                <a:ea typeface="Cambria" panose="02040503050406030204" pitchFamily="18" charset="0"/>
              </a:rPr>
              <a:t>Contact: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>
                <a:ea typeface="Cambria" panose="02040503050406030204" pitchFamily="18" charset="0"/>
                <a:hlinkClick r:id="rId4"/>
              </a:rPr>
              <a:t>james.bradbury@georgetown.edu</a:t>
            </a:r>
            <a:r>
              <a:rPr lang="en-US" sz="2400" dirty="0">
                <a:ea typeface="Cambria" panose="02040503050406030204" pitchFamily="18" charset="0"/>
              </a:rPr>
              <a:t> </a:t>
            </a:r>
          </a:p>
        </p:txBody>
      </p:sp>
      <p:pic>
        <p:nvPicPr>
          <p:cNvPr id="23" name="Picture 22" descr="Twitter Logo | | Vector Images Icon Sign And Symbols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30" y="3629144"/>
            <a:ext cx="320439" cy="26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Facebook logo 2019 Logo Icon of Flat style - Available in SVG, PNG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25" y="4176205"/>
            <a:ext cx="290648" cy="2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764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40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7737" y="1347788"/>
            <a:ext cx="10406063" cy="47025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0882" y="6187559"/>
            <a:ext cx="4016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https://crp.trb.org/nchrpwebresource1/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6254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5303" y="925830"/>
            <a:ext cx="11657617" cy="5267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F87626-45E8-4852-9B0A-0DF083951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49" y="341199"/>
            <a:ext cx="11247120" cy="72995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/>
              <a:t>BIL </a:t>
            </a:r>
            <a:r>
              <a:rPr lang="en-US" sz="3200" dirty="0"/>
              <a:t>Analysis </a:t>
            </a:r>
            <a:r>
              <a:rPr lang="en-US" sz="3200" b="1" dirty="0"/>
              <a:t>Inputs: Two investment scenarios for $599 billion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8FCEF7C1-24E1-49B8-827C-BB70351F6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147" y="633688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C2006-80A9-4968-80F3-4B196F964C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178" y="706176"/>
            <a:ext cx="12973412" cy="54868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0310" y="1071154"/>
            <a:ext cx="298190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BIL High-Emission Scenario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68371" y="1071154"/>
            <a:ext cx="293118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BIL Low-Emission Scenario</a:t>
            </a:r>
          </a:p>
        </p:txBody>
      </p:sp>
    </p:spTree>
    <p:extLst>
      <p:ext uri="{BB962C8B-B14F-4D97-AF65-F5344CB8AC3E}">
        <p14:creationId xmlns:p14="http://schemas.microsoft.com/office/powerpoint/2010/main" val="150503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85899" y="1069496"/>
            <a:ext cx="8917133" cy="5098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70107F-261E-4E31-BD1C-CD981BE68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30" y="247858"/>
            <a:ext cx="11417308" cy="770301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BIL long-term: Percentage of funding invested in highway expansion </a:t>
            </a:r>
            <a:br>
              <a:rPr lang="en-US" sz="2400" dirty="0"/>
            </a:br>
            <a:r>
              <a:rPr lang="en-US" sz="2400" dirty="0"/>
              <a:t>vs. other strategies is main driver of emissions outcomes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E7649A-8525-4A3C-B8FE-DC329DD58AAC}"/>
              </a:ext>
            </a:extLst>
          </p:cNvPr>
          <p:cNvSpPr txBox="1"/>
          <p:nvPr/>
        </p:nvSpPr>
        <p:spPr>
          <a:xfrm>
            <a:off x="1874520" y="5732931"/>
            <a:ext cx="8528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Note: Charts show cumulative MMT of CO</a:t>
            </a:r>
            <a:r>
              <a:rPr lang="en-US" sz="1600" i="1" baseline="-2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emissions, </a:t>
            </a:r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relative to the GHG baseline, 2022 to 2040.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548" y="5414058"/>
            <a:ext cx="7692672" cy="423540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875263"/>
              </p:ext>
            </p:extLst>
          </p:nvPr>
        </p:nvGraphicFramePr>
        <p:xfrm>
          <a:off x="1874520" y="1257300"/>
          <a:ext cx="41148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8213445"/>
              </p:ext>
            </p:extLst>
          </p:nvPr>
        </p:nvGraphicFramePr>
        <p:xfrm>
          <a:off x="6202680" y="1257300"/>
          <a:ext cx="391287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2518846" y="3497580"/>
            <a:ext cx="3333314" cy="114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25343" y="3497580"/>
            <a:ext cx="311331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844706" y="2461914"/>
            <a:ext cx="7454" cy="103195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931208" y="3503755"/>
            <a:ext cx="7454" cy="1155374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084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8746"/>
            <a:ext cx="10515600" cy="734470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638"/>
            <a:ext cx="10213383" cy="4101894"/>
          </a:xfrm>
        </p:spPr>
        <p:txBody>
          <a:bodyPr>
            <a:noAutofit/>
          </a:bodyPr>
          <a:lstStyle/>
          <a:p>
            <a:r>
              <a:rPr lang="en-US" sz="3200" dirty="0"/>
              <a:t>Climate change is happening now, getting worse</a:t>
            </a:r>
          </a:p>
          <a:p>
            <a:r>
              <a:rPr lang="en-US" sz="3200" dirty="0"/>
              <a:t>States like VT are key climate leaders</a:t>
            </a:r>
          </a:p>
          <a:p>
            <a:r>
              <a:rPr lang="en-US" sz="3200" dirty="0"/>
              <a:t>Bipartisan Infrastructure Law presents significant investment opportunities</a:t>
            </a:r>
          </a:p>
          <a:p>
            <a:r>
              <a:rPr lang="en-US" sz="3200" dirty="0"/>
              <a:t>State policies and investment decisions will be critical to bend the curve down on emissions</a:t>
            </a:r>
          </a:p>
          <a:p>
            <a:r>
              <a:rPr lang="en-US" sz="3200" dirty="0"/>
              <a:t>The Investment Reduction Act complements to BIL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8FCEF7C1-24E1-49B8-827C-BB70351F6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1511" y="6191727"/>
            <a:ext cx="509098" cy="44555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C2006-80A9-4968-80F3-4B196F964CA5}" type="slidenum">
              <a:rPr kumimoji="0" lang="en-US" sz="1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310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503062" y="482067"/>
            <a:ext cx="9344405" cy="857250"/>
          </a:xfrm>
        </p:spPr>
        <p:txBody>
          <a:bodyPr>
            <a:noAutofit/>
          </a:bodyPr>
          <a:lstStyle/>
          <a:p>
            <a:pPr>
              <a:spcBef>
                <a:spcPts val="900"/>
              </a:spcBef>
            </a:pPr>
            <a:r>
              <a:rPr lang="en-US" sz="3200" dirty="0">
                <a:solidFill>
                  <a:schemeClr val="tx2"/>
                </a:solidFill>
                <a:cs typeface="Calibri" panose="020F0502020204030204" pitchFamily="34" charset="0"/>
              </a:rPr>
              <a:t>Georgetown Climate Center: </a:t>
            </a:r>
            <a:br>
              <a:rPr lang="en-US" sz="3200" dirty="0">
                <a:solidFill>
                  <a:schemeClr val="tx2"/>
                </a:solidFill>
                <a:cs typeface="Calibri" panose="020F0502020204030204" pitchFamily="34" charset="0"/>
              </a:rPr>
            </a:br>
            <a:r>
              <a:rPr lang="en-US" sz="2800" dirty="0">
                <a:solidFill>
                  <a:schemeClr val="tx2"/>
                </a:solidFill>
                <a:cs typeface="Calibri" panose="020F0502020204030204" pitchFamily="34" charset="0"/>
              </a:rPr>
              <a:t>A Resource for State and Federal Climate Policy</a:t>
            </a:r>
            <a:endParaRPr lang="en-US" sz="3200" dirty="0">
              <a:solidFill>
                <a:schemeClr val="tx2"/>
              </a:solidFill>
              <a:cs typeface="Calibri" panose="020F0502020204030204" pitchFamily="34" charset="0"/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>
          <a:xfrm>
            <a:off x="503062" y="1806930"/>
            <a:ext cx="5209615" cy="445034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rgbClr val="002060"/>
                </a:solidFill>
              </a:rPr>
              <a:t>Launched in 2009 as a resource to states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rgbClr val="002060"/>
                </a:solidFill>
              </a:rPr>
              <a:t>Works at the nexus of federal-state policies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solidFill>
                  <a:srgbClr val="002060"/>
                </a:solidFill>
              </a:rPr>
              <a:t>Supports states through research, facilitation, and convening</a:t>
            </a:r>
          </a:p>
        </p:txBody>
      </p:sp>
      <p:pic>
        <p:nvPicPr>
          <p:cNvPr id="23" name="7092E644-3FD8-4E8A-A684-9DF8FD463F33" descr="2C0A6D43-197C-4B08-85F8-75C5BB9CB282@law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1" t="6392" r="12283" b="32596"/>
          <a:stretch/>
        </p:blipFill>
        <p:spPr bwMode="auto">
          <a:xfrm>
            <a:off x="8545219" y="910692"/>
            <a:ext cx="3005673" cy="209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 descr="http://i61.tinypic.com/rk69ti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2" r="9267"/>
          <a:stretch/>
        </p:blipFill>
        <p:spPr bwMode="auto">
          <a:xfrm>
            <a:off x="5964072" y="1440122"/>
            <a:ext cx="2334198" cy="15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5"/>
          <a:stretch/>
        </p:blipFill>
        <p:spPr>
          <a:xfrm>
            <a:off x="5959627" y="3266861"/>
            <a:ext cx="5591265" cy="2796131"/>
          </a:xfrm>
          <a:prstGeom prst="rect">
            <a:avLst/>
          </a:prstGeom>
        </p:spPr>
      </p:pic>
      <p:sp>
        <p:nvSpPr>
          <p:cNvPr id="26" name="Slide Number Placeholder 4">
            <a:extLst>
              <a:ext uri="{FF2B5EF4-FFF2-40B4-BE49-F238E27FC236}">
                <a16:creationId xmlns:a16="http://schemas.microsoft.com/office/drawing/2014/main" id="{8FCEF7C1-24E1-49B8-827C-BB70351F6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1511" y="6191727"/>
            <a:ext cx="509098" cy="44555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C2006-80A9-4968-80F3-4B196F964CA5}" type="slidenum">
              <a:rPr kumimoji="0" lang="en-US" sz="1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456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www.weather.gov/images/btv/events/Irene2011/Fig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164" y="3287123"/>
            <a:ext cx="4240256" cy="327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8251" y="599402"/>
            <a:ext cx="6359011" cy="108021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Climate Impacts are Here &amp; Getting Worse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5011" y="2639963"/>
            <a:ext cx="6359012" cy="3111909"/>
          </a:xfrm>
        </p:spPr>
        <p:txBody>
          <a:bodyPr>
            <a:normAutofit/>
          </a:bodyPr>
          <a:lstStyle/>
          <a:p>
            <a:r>
              <a:rPr lang="en-US" sz="3200" dirty="0"/>
              <a:t>A warmer climate brings many hazards</a:t>
            </a:r>
          </a:p>
          <a:p>
            <a:r>
              <a:rPr lang="en-US" sz="3200" dirty="0"/>
              <a:t>Hurricane Irene caused major damage in VT: images </a:t>
            </a:r>
            <a:r>
              <a:rPr lang="en-US" sz="3200" dirty="0">
                <a:sym typeface="Wingdings" panose="05000000000000000000" pitchFamily="2" charset="2"/>
              </a:rPr>
              <a:t></a:t>
            </a:r>
            <a:endParaRPr lang="en-US" sz="3200" dirty="0"/>
          </a:p>
          <a:p>
            <a:r>
              <a:rPr lang="en-US" sz="3200" dirty="0"/>
              <a:t>Future impacts will be greater</a:t>
            </a:r>
          </a:p>
        </p:txBody>
      </p:sp>
      <p:sp>
        <p:nvSpPr>
          <p:cNvPr id="6" name="Rectangle 5"/>
          <p:cNvSpPr/>
          <p:nvPr/>
        </p:nvSpPr>
        <p:spPr>
          <a:xfrm>
            <a:off x="8441471" y="3079956"/>
            <a:ext cx="3511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(Source: Irene Recovery Status Report, 2013)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8FCEF7C1-24E1-49B8-827C-BB70351F6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1511" y="6191727"/>
            <a:ext cx="509098" cy="44555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C2006-80A9-4968-80F3-4B196F964CA5}" type="slidenum">
              <a:rPr kumimoji="0" lang="en-US" sz="1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7920" y="368550"/>
            <a:ext cx="4331500" cy="271140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051244" y="6329506"/>
            <a:ext cx="17837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(Source: NWS/ NOAA)</a:t>
            </a:r>
          </a:p>
        </p:txBody>
      </p:sp>
    </p:spTree>
    <p:extLst>
      <p:ext uri="{BB962C8B-B14F-4D97-AF65-F5344CB8AC3E}">
        <p14:creationId xmlns:p14="http://schemas.microsoft.com/office/powerpoint/2010/main" val="46662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0677" y="716075"/>
            <a:ext cx="4597724" cy="1059529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Northeast States are Climate Leaders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66060" y="2014691"/>
            <a:ext cx="4920340" cy="3879214"/>
          </a:xfrm>
        </p:spPr>
        <p:txBody>
          <a:bodyPr>
            <a:normAutofit/>
          </a:bodyPr>
          <a:lstStyle/>
          <a:p>
            <a:r>
              <a:rPr lang="en-US" sz="2400" dirty="0"/>
              <a:t>Transportation is the largest GHG emission source </a:t>
            </a:r>
          </a:p>
          <a:p>
            <a:r>
              <a:rPr lang="en-US" sz="2400" dirty="0"/>
              <a:t>Many states have ambitious and legally binding emission reduction targets</a:t>
            </a:r>
          </a:p>
          <a:p>
            <a:r>
              <a:rPr lang="en-US" sz="2400" dirty="0"/>
              <a:t>Action plans include ambitious EV deployment goals.  </a:t>
            </a:r>
          </a:p>
          <a:p>
            <a:pPr lvl="1"/>
            <a:r>
              <a:rPr lang="en-US" sz="2000" dirty="0"/>
              <a:t>Some include VMT targets</a:t>
            </a:r>
          </a:p>
          <a:p>
            <a:r>
              <a:rPr lang="en-US" sz="2400" dirty="0"/>
              <a:t>A range of strategies are needed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0725" y="1273095"/>
            <a:ext cx="2069329" cy="213053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5954" y="2885316"/>
            <a:ext cx="1854343" cy="226462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8FCEF7C1-24E1-49B8-827C-BB70351F6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1511" y="6191727"/>
            <a:ext cx="509098" cy="44555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C2006-80A9-4968-80F3-4B196F964CA5}" type="slidenum">
              <a:rPr kumimoji="0" lang="en-US" sz="1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32615" y="716075"/>
            <a:ext cx="11655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(EIA, 2022)</a:t>
            </a: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1022417"/>
              </p:ext>
            </p:extLst>
          </p:nvPr>
        </p:nvGraphicFramePr>
        <p:xfrm>
          <a:off x="5068401" y="388510"/>
          <a:ext cx="4642111" cy="4105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Rectangle 16"/>
          <p:cNvSpPr/>
          <p:nvPr/>
        </p:nvSpPr>
        <p:spPr>
          <a:xfrm>
            <a:off x="4817905" y="367627"/>
            <a:ext cx="4892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NASTO region energy-related CO</a:t>
            </a:r>
            <a:r>
              <a:rPr lang="en-US" b="1" baseline="-25000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emissions, 2019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4160" y="3939765"/>
            <a:ext cx="2019263" cy="25967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44095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954" y="412955"/>
            <a:ext cx="10515600" cy="102729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Bipartisan Infrastructure Law Presents Opportunities for Low-Carbon Transportation Investments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3539" y="1646725"/>
            <a:ext cx="6268064" cy="45966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/>
              <a:t>Formula funding:</a:t>
            </a:r>
          </a:p>
          <a:p>
            <a:pPr lvl="1"/>
            <a:r>
              <a:rPr lang="en-US" dirty="0"/>
              <a:t>NHPP, STBG, CMAQ, etc. </a:t>
            </a:r>
          </a:p>
          <a:p>
            <a:pPr lvl="1"/>
            <a:r>
              <a:rPr lang="en-US" dirty="0"/>
              <a:t>National Electric Vehicle Infrastructure</a:t>
            </a:r>
          </a:p>
          <a:p>
            <a:pPr lvl="1"/>
            <a:r>
              <a:rPr lang="en-US" dirty="0"/>
              <a:t>Carbon Reduction Program</a:t>
            </a:r>
          </a:p>
          <a:p>
            <a:pPr lvl="1"/>
            <a:r>
              <a:rPr lang="en-US" dirty="0"/>
              <a:t>Transportation Alternatives set-aside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Competitive grants:</a:t>
            </a:r>
          </a:p>
          <a:p>
            <a:pPr lvl="1"/>
            <a:r>
              <a:rPr lang="en-US" dirty="0"/>
              <a:t>Charging and Fueling Infrastructure</a:t>
            </a:r>
          </a:p>
          <a:p>
            <a:pPr lvl="1"/>
            <a:r>
              <a:rPr lang="en-US" dirty="0"/>
              <a:t>Low or No Emission transit buses</a:t>
            </a:r>
          </a:p>
          <a:p>
            <a:pPr lvl="1"/>
            <a:r>
              <a:rPr lang="en-US" dirty="0"/>
              <a:t>Reconnecting Communities Pilot</a:t>
            </a:r>
          </a:p>
          <a:p>
            <a:pPr lvl="1"/>
            <a:r>
              <a:rPr lang="en-US" dirty="0"/>
              <a:t>Etc.</a:t>
            </a:r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339" y="3438375"/>
            <a:ext cx="4832248" cy="2416124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89" y="1646585"/>
            <a:ext cx="2831164" cy="1585452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8FCEF7C1-24E1-49B8-827C-BB70351F6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1511" y="6191727"/>
            <a:ext cx="509098" cy="44555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C2006-80A9-4968-80F3-4B196F964CA5}" type="slidenum">
              <a:rPr kumimoji="0" lang="en-US" sz="1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112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1732602"/>
              </p:ext>
            </p:extLst>
          </p:nvPr>
        </p:nvGraphicFramePr>
        <p:xfrm>
          <a:off x="3564849" y="585334"/>
          <a:ext cx="7571509" cy="5687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86C2D7FC-FAB3-4404-B0A6-ED36A113F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1" y="358775"/>
            <a:ext cx="11587160" cy="641838"/>
          </a:xfrm>
        </p:spPr>
        <p:txBody>
          <a:bodyPr>
            <a:noAutofit/>
          </a:bodyPr>
          <a:lstStyle/>
          <a:p>
            <a:pPr algn="ctr"/>
            <a:r>
              <a:rPr lang="en-US" sz="2600" b="1" dirty="0"/>
              <a:t>BIL</a:t>
            </a:r>
            <a:r>
              <a:rPr lang="en-US" sz="2600" dirty="0"/>
              <a:t>: Potential to bend the curve down, but investment decisions matter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A1928F-1410-4EFB-AA06-9A8F5FC30CAD}"/>
              </a:ext>
            </a:extLst>
          </p:cNvPr>
          <p:cNvSpPr txBox="1"/>
          <p:nvPr/>
        </p:nvSpPr>
        <p:spPr>
          <a:xfrm>
            <a:off x="6205463" y="3187465"/>
            <a:ext cx="1506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-21 MMT; -1.6%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74FF33-5CA9-4CF2-AF60-671AAAAB641A}"/>
              </a:ext>
            </a:extLst>
          </p:cNvPr>
          <p:cNvSpPr txBox="1"/>
          <p:nvPr/>
        </p:nvSpPr>
        <p:spPr>
          <a:xfrm>
            <a:off x="10593709" y="4901385"/>
            <a:ext cx="1482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-14 MMT; -1.3%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47EAA1-0063-4C0C-B1E5-2ADDB958FA81}"/>
              </a:ext>
            </a:extLst>
          </p:cNvPr>
          <p:cNvSpPr txBox="1"/>
          <p:nvPr/>
        </p:nvSpPr>
        <p:spPr>
          <a:xfrm>
            <a:off x="7480528" y="2848280"/>
            <a:ext cx="1695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- 3 MMT; -0.2%,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643873-05F3-45BA-AF8F-F8B7194DBB38}"/>
              </a:ext>
            </a:extLst>
          </p:cNvPr>
          <p:cNvSpPr txBox="1"/>
          <p:nvPr/>
        </p:nvSpPr>
        <p:spPr>
          <a:xfrm>
            <a:off x="10570960" y="4173151"/>
            <a:ext cx="1598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+21 MMT; +1.6%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Diamond 11"/>
          <p:cNvSpPr/>
          <p:nvPr/>
        </p:nvSpPr>
        <p:spPr>
          <a:xfrm>
            <a:off x="7461224" y="3023188"/>
            <a:ext cx="77216" cy="88095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Diamond 12"/>
          <p:cNvSpPr/>
          <p:nvPr/>
        </p:nvSpPr>
        <p:spPr>
          <a:xfrm>
            <a:off x="7461224" y="3224950"/>
            <a:ext cx="77216" cy="88095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Diamond 13"/>
          <p:cNvSpPr/>
          <p:nvPr/>
        </p:nvSpPr>
        <p:spPr>
          <a:xfrm>
            <a:off x="10668353" y="4448327"/>
            <a:ext cx="77216" cy="88095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Diamond 14"/>
          <p:cNvSpPr/>
          <p:nvPr/>
        </p:nvSpPr>
        <p:spPr>
          <a:xfrm>
            <a:off x="10668354" y="4882470"/>
            <a:ext cx="77216" cy="88095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5134397"/>
              </p:ext>
            </p:extLst>
          </p:nvPr>
        </p:nvGraphicFramePr>
        <p:xfrm>
          <a:off x="4597742" y="4053445"/>
          <a:ext cx="3044817" cy="1696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8183C6A4-F655-40AD-A5BC-8975058ED5A0}"/>
              </a:ext>
            </a:extLst>
          </p:cNvPr>
          <p:cNvSpPr txBox="1"/>
          <p:nvPr/>
        </p:nvSpPr>
        <p:spPr>
          <a:xfrm>
            <a:off x="503801" y="1700544"/>
            <a:ext cx="284748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Potential for emission reductions, including with existing strategies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Implementation decisions will have significant impacts</a:t>
            </a:r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8FCEF7C1-24E1-49B8-827C-BB70351F6D46}"/>
              </a:ext>
            </a:extLst>
          </p:cNvPr>
          <p:cNvSpPr txBox="1">
            <a:spLocks/>
          </p:cNvSpPr>
          <p:nvPr/>
        </p:nvSpPr>
        <p:spPr>
          <a:xfrm>
            <a:off x="311511" y="6191727"/>
            <a:ext cx="509098" cy="445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8F9C2006-80A9-4968-80F3-4B196F964CA5}" type="slidenum">
              <a:rPr lang="en-US" sz="1800" smtClean="0">
                <a:solidFill>
                  <a:schemeClr val="tx1"/>
                </a:solidFill>
                <a:latin typeface="Calibri" panose="020F0502020204030204"/>
              </a:rPr>
              <a:pPr algn="l">
                <a:defRPr/>
              </a:pPr>
              <a:t>7</a:t>
            </a:fld>
            <a:endParaRPr lang="en-US" sz="1800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83173" y="6272665"/>
            <a:ext cx="101930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Source: </a:t>
            </a:r>
            <a:r>
              <a:rPr lang="en-US" sz="1600" dirty="0">
                <a:hlinkClick r:id="rId5"/>
              </a:rPr>
              <a:t>https://www.georgetownclimate.org/articles/federal-infrastructure-investment-analysis.html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2767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736" y="696286"/>
            <a:ext cx="6207853" cy="1157681"/>
          </a:xfrm>
        </p:spPr>
        <p:txBody>
          <a:bodyPr>
            <a:normAutofit fontScale="90000"/>
          </a:bodyPr>
          <a:lstStyle/>
          <a:p>
            <a:r>
              <a:rPr lang="en-US" dirty="0"/>
              <a:t>Inflation Reduction Act Complements the BIL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570" y="2017347"/>
            <a:ext cx="10209402" cy="4303940"/>
          </a:xfrm>
        </p:spPr>
        <p:txBody>
          <a:bodyPr>
            <a:normAutofit/>
          </a:bodyPr>
          <a:lstStyle/>
          <a:p>
            <a:r>
              <a:rPr lang="en-US" dirty="0"/>
              <a:t>Primary focus on electric power sector/ </a:t>
            </a:r>
          </a:p>
          <a:p>
            <a:pPr marL="0" indent="0">
              <a:buNone/>
            </a:pPr>
            <a:r>
              <a:rPr lang="en-US" dirty="0"/>
              <a:t>	beneficial electrification</a:t>
            </a:r>
          </a:p>
          <a:p>
            <a:r>
              <a:rPr lang="en-US" dirty="0"/>
              <a:t>Several new multi-sector programs </a:t>
            </a:r>
          </a:p>
          <a:p>
            <a:pPr marL="457200" lvl="1" indent="0">
              <a:buNone/>
            </a:pPr>
            <a:r>
              <a:rPr lang="en-US" dirty="0"/>
              <a:t>e.g., Greenhouse Gas Reduction Fund</a:t>
            </a:r>
          </a:p>
          <a:p>
            <a:r>
              <a:rPr lang="en-US" dirty="0"/>
              <a:t>Transportation </a:t>
            </a:r>
          </a:p>
          <a:p>
            <a:pPr lvl="1"/>
            <a:r>
              <a:rPr lang="en-US" sz="2800" dirty="0"/>
              <a:t>Aims to build a domestic EV market &amp; supply chain</a:t>
            </a:r>
          </a:p>
          <a:p>
            <a:pPr lvl="1"/>
            <a:r>
              <a:rPr lang="en-US" sz="2800" dirty="0"/>
              <a:t>Includes new low-carbon transportation materials program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044" y="505334"/>
            <a:ext cx="4533565" cy="302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88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7" y="497861"/>
            <a:ext cx="11216388" cy="757601"/>
          </a:xfrm>
        </p:spPr>
        <p:txBody>
          <a:bodyPr>
            <a:normAutofit/>
          </a:bodyPr>
          <a:lstStyle/>
          <a:p>
            <a:r>
              <a:rPr lang="en-US" sz="3200" dirty="0"/>
              <a:t>Many Opportunities for State DOTs to help Cut Emissions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0609" y="1255462"/>
            <a:ext cx="10705864" cy="4936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New federal policy context</a:t>
            </a:r>
          </a:p>
          <a:p>
            <a:pPr lvl="1"/>
            <a:r>
              <a:rPr lang="en-US" sz="2800" dirty="0"/>
              <a:t>Laws: Use flexibility to expand investments in low-carbon infrastructure</a:t>
            </a:r>
          </a:p>
          <a:p>
            <a:pPr lvl="1"/>
            <a:r>
              <a:rPr lang="en-US" sz="2800" dirty="0"/>
              <a:t>Regulations: sets declining targets for transportation emissions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State policy opportunities</a:t>
            </a:r>
          </a:p>
          <a:p>
            <a:pPr lvl="1"/>
            <a:r>
              <a:rPr lang="en-US" sz="2800" dirty="0"/>
              <a:t>Advance new policies to leverage federal dollars</a:t>
            </a:r>
          </a:p>
          <a:p>
            <a:pPr lvl="1"/>
            <a:r>
              <a:rPr lang="en-US" sz="2800" dirty="0"/>
              <a:t>Align transportation planning with climate action planning</a:t>
            </a:r>
          </a:p>
          <a:p>
            <a:pPr lvl="1"/>
            <a:r>
              <a:rPr lang="en-US" sz="2800" dirty="0"/>
              <a:t>Pursue inter- and intra-agency collaborations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CEF7C1-24E1-49B8-827C-BB70351F6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1511" y="6191727"/>
            <a:ext cx="509098" cy="44555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C2006-80A9-4968-80F3-4B196F964CA5}" type="slidenum">
              <a:rPr kumimoji="0" lang="en-US" sz="1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22554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CC PPT Template 2021.pptx" id="{020A6B93-7B5B-4EB5-926E-F39108581551}" vid="{2F2162F7-5ACF-432B-AF4D-7B76E009BA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75176</TotalTime>
  <Words>568</Words>
  <Application>Microsoft Office PowerPoint</Application>
  <PresentationFormat>Widescreen</PresentationFormat>
  <Paragraphs>102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Cambria</vt:lpstr>
      <vt:lpstr>1_Office Theme</vt:lpstr>
      <vt:lpstr>Climate Change:  How New Federal Legislation Impacts Vermont </vt:lpstr>
      <vt:lpstr>Overview</vt:lpstr>
      <vt:lpstr>Georgetown Climate Center:  A Resource for State and Federal Climate Policy</vt:lpstr>
      <vt:lpstr>Climate Impacts are Here &amp; Getting Worse</vt:lpstr>
      <vt:lpstr>Northeast States are Climate Leaders</vt:lpstr>
      <vt:lpstr>Bipartisan Infrastructure Law Presents Opportunities for Low-Carbon Transportation Investments</vt:lpstr>
      <vt:lpstr>BIL: Potential to bend the curve down, but investment decisions matter</vt:lpstr>
      <vt:lpstr>Inflation Reduction Act Complements the BIL</vt:lpstr>
      <vt:lpstr>Many Opportunities for State DOTs to help Cut Emissions</vt:lpstr>
      <vt:lpstr>PowerPoint Presentation</vt:lpstr>
      <vt:lpstr>Appendix</vt:lpstr>
      <vt:lpstr>Resources</vt:lpstr>
      <vt:lpstr>BIL Analysis Inputs: Two investment scenarios for $599 billion</vt:lpstr>
      <vt:lpstr>BIL long-term: Percentage of funding invested in highway expansion  vs. other strategies is main driver of emissions outcomes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Drew Veysey</dc:creator>
  <cp:keywords>Build Back Better</cp:keywords>
  <cp:lastModifiedBy>Miller, Tanya</cp:lastModifiedBy>
  <cp:revision>503</cp:revision>
  <dcterms:created xsi:type="dcterms:W3CDTF">2021-10-05T20:31:09Z</dcterms:created>
  <dcterms:modified xsi:type="dcterms:W3CDTF">2022-09-20T09:44:26Z</dcterms:modified>
</cp:coreProperties>
</file>