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4688800" cy="3108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8D"/>
    <a:srgbClr val="7FC241"/>
    <a:srgbClr val="00B050"/>
    <a:srgbClr val="0099CC"/>
    <a:srgbClr val="008000"/>
    <a:srgbClr val="2DAFE4"/>
    <a:srgbClr val="1B24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29" autoAdjust="0"/>
    <p:restoredTop sz="94660"/>
  </p:normalViewPr>
  <p:slideViewPr>
    <p:cSldViewPr snapToGrid="0">
      <p:cViewPr varScale="1">
        <p:scale>
          <a:sx n="25" d="100"/>
          <a:sy n="25" d="100"/>
        </p:scale>
        <p:origin x="226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51660" y="5088045"/>
            <a:ext cx="20985480" cy="10823787"/>
          </a:xfrm>
        </p:spPr>
        <p:txBody>
          <a:bodyPr anchor="b"/>
          <a:lstStyle>
            <a:lvl1pPr algn="ctr">
              <a:defRPr sz="16200"/>
            </a:lvl1pPr>
          </a:lstStyle>
          <a:p>
            <a:r>
              <a:rPr lang="en-US"/>
              <a:t>Click to edit Master title style</a:t>
            </a:r>
            <a:endParaRPr lang="en-US" dirty="0"/>
          </a:p>
        </p:txBody>
      </p:sp>
      <p:sp>
        <p:nvSpPr>
          <p:cNvPr id="3" name="Subtitle 2"/>
          <p:cNvSpPr>
            <a:spLocks noGrp="1"/>
          </p:cNvSpPr>
          <p:nvPr>
            <p:ph type="subTitle" idx="1"/>
          </p:nvPr>
        </p:nvSpPr>
        <p:spPr>
          <a:xfrm>
            <a:off x="3086100" y="16329239"/>
            <a:ext cx="18516600" cy="7506121"/>
          </a:xfrm>
        </p:spPr>
        <p:txBody>
          <a:bodyPr/>
          <a:lstStyle>
            <a:lvl1pPr marL="0" indent="0" algn="ctr">
              <a:buNone/>
              <a:defRPr sz="6480"/>
            </a:lvl1pPr>
            <a:lvl2pPr marL="1234440" indent="0" algn="ctr">
              <a:buNone/>
              <a:defRPr sz="5400"/>
            </a:lvl2pPr>
            <a:lvl3pPr marL="2468880" indent="0" algn="ctr">
              <a:buNone/>
              <a:defRPr sz="4860"/>
            </a:lvl3pPr>
            <a:lvl4pPr marL="3703320" indent="0" algn="ctr">
              <a:buNone/>
              <a:defRPr sz="4320"/>
            </a:lvl4pPr>
            <a:lvl5pPr marL="4937760" indent="0" algn="ctr">
              <a:buNone/>
              <a:defRPr sz="4320"/>
            </a:lvl5pPr>
            <a:lvl6pPr marL="6172200" indent="0" algn="ctr">
              <a:buNone/>
              <a:defRPr sz="4320"/>
            </a:lvl6pPr>
            <a:lvl7pPr marL="7406640" indent="0" algn="ctr">
              <a:buNone/>
              <a:defRPr sz="4320"/>
            </a:lvl7pPr>
            <a:lvl8pPr marL="8641080" indent="0" algn="ctr">
              <a:buNone/>
              <a:defRPr sz="4320"/>
            </a:lvl8pPr>
            <a:lvl9pPr marL="9875520" indent="0" algn="ctr">
              <a:buNone/>
              <a:defRPr sz="4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FDC442-0B32-4E53-BB57-8169DE56155A}"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358861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DC442-0B32-4E53-BB57-8169DE56155A}"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1196399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67924" y="1655233"/>
            <a:ext cx="5323523" cy="263469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97356" y="1655233"/>
            <a:ext cx="15661958" cy="26346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DC442-0B32-4E53-BB57-8169DE56155A}"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3312951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DC442-0B32-4E53-BB57-8169DE56155A}"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152791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84498" y="7750819"/>
            <a:ext cx="21294090" cy="12932408"/>
          </a:xfrm>
        </p:spPr>
        <p:txBody>
          <a:bodyPr anchor="b"/>
          <a:lstStyle>
            <a:lvl1pPr>
              <a:defRPr sz="16200"/>
            </a:lvl1pPr>
          </a:lstStyle>
          <a:p>
            <a:r>
              <a:rPr lang="en-US"/>
              <a:t>Click to edit Master title style</a:t>
            </a:r>
            <a:endParaRPr lang="en-US" dirty="0"/>
          </a:p>
        </p:txBody>
      </p:sp>
      <p:sp>
        <p:nvSpPr>
          <p:cNvPr id="3" name="Text Placeholder 2"/>
          <p:cNvSpPr>
            <a:spLocks noGrp="1"/>
          </p:cNvSpPr>
          <p:nvPr>
            <p:ph type="body" idx="1"/>
          </p:nvPr>
        </p:nvSpPr>
        <p:spPr>
          <a:xfrm>
            <a:off x="1684498" y="20805572"/>
            <a:ext cx="21294090" cy="6800848"/>
          </a:xfrm>
        </p:spPr>
        <p:txBody>
          <a:bodyPr/>
          <a:lstStyle>
            <a:lvl1pPr marL="0" indent="0">
              <a:buNone/>
              <a:defRPr sz="6480">
                <a:solidFill>
                  <a:schemeClr val="tx1"/>
                </a:solidFill>
              </a:defRPr>
            </a:lvl1pPr>
            <a:lvl2pPr marL="1234440" indent="0">
              <a:buNone/>
              <a:defRPr sz="5400">
                <a:solidFill>
                  <a:schemeClr val="tx1">
                    <a:tint val="75000"/>
                  </a:schemeClr>
                </a:solidFill>
              </a:defRPr>
            </a:lvl2pPr>
            <a:lvl3pPr marL="2468880" indent="0">
              <a:buNone/>
              <a:defRPr sz="4860">
                <a:solidFill>
                  <a:schemeClr val="tx1">
                    <a:tint val="75000"/>
                  </a:schemeClr>
                </a:solidFill>
              </a:defRPr>
            </a:lvl3pPr>
            <a:lvl4pPr marL="3703320" indent="0">
              <a:buNone/>
              <a:defRPr sz="4320">
                <a:solidFill>
                  <a:schemeClr val="tx1">
                    <a:tint val="75000"/>
                  </a:schemeClr>
                </a:solidFill>
              </a:defRPr>
            </a:lvl4pPr>
            <a:lvl5pPr marL="4937760" indent="0">
              <a:buNone/>
              <a:defRPr sz="4320">
                <a:solidFill>
                  <a:schemeClr val="tx1">
                    <a:tint val="75000"/>
                  </a:schemeClr>
                </a:solidFill>
              </a:defRPr>
            </a:lvl5pPr>
            <a:lvl6pPr marL="6172200" indent="0">
              <a:buNone/>
              <a:defRPr sz="4320">
                <a:solidFill>
                  <a:schemeClr val="tx1">
                    <a:tint val="75000"/>
                  </a:schemeClr>
                </a:solidFill>
              </a:defRPr>
            </a:lvl6pPr>
            <a:lvl7pPr marL="7406640" indent="0">
              <a:buNone/>
              <a:defRPr sz="4320">
                <a:solidFill>
                  <a:schemeClr val="tx1">
                    <a:tint val="75000"/>
                  </a:schemeClr>
                </a:solidFill>
              </a:defRPr>
            </a:lvl7pPr>
            <a:lvl8pPr marL="8641080" indent="0">
              <a:buNone/>
              <a:defRPr sz="4320">
                <a:solidFill>
                  <a:schemeClr val="tx1">
                    <a:tint val="75000"/>
                  </a:schemeClr>
                </a:solidFill>
              </a:defRPr>
            </a:lvl8pPr>
            <a:lvl9pPr marL="9875520" indent="0">
              <a:buNone/>
              <a:defRPr sz="43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FDC442-0B32-4E53-BB57-8169DE56155A}" type="datetimeFigureOut">
              <a:rPr lang="en-US" smtClean="0"/>
              <a:t>5/11/2023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329616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97355" y="8276166"/>
            <a:ext cx="104927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498705" y="8276166"/>
            <a:ext cx="10492740" cy="197260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FDC442-0B32-4E53-BB57-8169DE56155A}"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319596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00571" y="1655240"/>
            <a:ext cx="21294090" cy="60092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700573" y="7621272"/>
            <a:ext cx="10444518" cy="373506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4" name="Content Placeholder 3"/>
          <p:cNvSpPr>
            <a:spLocks noGrp="1"/>
          </p:cNvSpPr>
          <p:nvPr>
            <p:ph sz="half" idx="2"/>
          </p:nvPr>
        </p:nvSpPr>
        <p:spPr>
          <a:xfrm>
            <a:off x="1700573" y="11356340"/>
            <a:ext cx="10444518"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498706" y="7621272"/>
            <a:ext cx="10495956" cy="3735068"/>
          </a:xfrm>
        </p:spPr>
        <p:txBody>
          <a:bodyPr anchor="b"/>
          <a:lstStyle>
            <a:lvl1pPr marL="0" indent="0">
              <a:buNone/>
              <a:defRPr sz="6480" b="1"/>
            </a:lvl1pPr>
            <a:lvl2pPr marL="1234440" indent="0">
              <a:buNone/>
              <a:defRPr sz="5400" b="1"/>
            </a:lvl2pPr>
            <a:lvl3pPr marL="2468880" indent="0">
              <a:buNone/>
              <a:defRPr sz="4860" b="1"/>
            </a:lvl3pPr>
            <a:lvl4pPr marL="3703320" indent="0">
              <a:buNone/>
              <a:defRPr sz="4320" b="1"/>
            </a:lvl4pPr>
            <a:lvl5pPr marL="4937760" indent="0">
              <a:buNone/>
              <a:defRPr sz="4320" b="1"/>
            </a:lvl5pPr>
            <a:lvl6pPr marL="6172200" indent="0">
              <a:buNone/>
              <a:defRPr sz="4320" b="1"/>
            </a:lvl6pPr>
            <a:lvl7pPr marL="7406640" indent="0">
              <a:buNone/>
              <a:defRPr sz="4320" b="1"/>
            </a:lvl7pPr>
            <a:lvl8pPr marL="8641080" indent="0">
              <a:buNone/>
              <a:defRPr sz="4320" b="1"/>
            </a:lvl8pPr>
            <a:lvl9pPr marL="9875520" indent="0">
              <a:buNone/>
              <a:defRPr sz="4320" b="1"/>
            </a:lvl9pPr>
          </a:lstStyle>
          <a:p>
            <a:pPr lvl="0"/>
            <a:r>
              <a:rPr lang="en-US"/>
              <a:t>Click to edit Master text styles</a:t>
            </a:r>
          </a:p>
        </p:txBody>
      </p:sp>
      <p:sp>
        <p:nvSpPr>
          <p:cNvPr id="6" name="Content Placeholder 5"/>
          <p:cNvSpPr>
            <a:spLocks noGrp="1"/>
          </p:cNvSpPr>
          <p:nvPr>
            <p:ph sz="quarter" idx="4"/>
          </p:nvPr>
        </p:nvSpPr>
        <p:spPr>
          <a:xfrm>
            <a:off x="12498706" y="11356340"/>
            <a:ext cx="10495956" cy="167034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FDC442-0B32-4E53-BB57-8169DE56155A}" type="datetimeFigureOut">
              <a:rPr lang="en-US" smtClean="0"/>
              <a:t>5/11/2023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1348104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FDC442-0B32-4E53-BB57-8169DE56155A}" type="datetimeFigureOut">
              <a:rPr lang="en-US" smtClean="0"/>
              <a:t>5/11/2023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1703734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FDC442-0B32-4E53-BB57-8169DE56155A}" type="datetimeFigureOut">
              <a:rPr lang="en-US" smtClean="0"/>
              <a:t>5/11/2023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289603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0571" y="2072640"/>
            <a:ext cx="7962781" cy="7254240"/>
          </a:xfrm>
        </p:spPr>
        <p:txBody>
          <a:bodyPr anchor="b"/>
          <a:lstStyle>
            <a:lvl1pPr>
              <a:defRPr sz="8640"/>
            </a:lvl1pPr>
          </a:lstStyle>
          <a:p>
            <a:r>
              <a:rPr lang="en-US"/>
              <a:t>Click to edit Master title style</a:t>
            </a:r>
            <a:endParaRPr lang="en-US" dirty="0"/>
          </a:p>
        </p:txBody>
      </p:sp>
      <p:sp>
        <p:nvSpPr>
          <p:cNvPr id="3" name="Content Placeholder 2"/>
          <p:cNvSpPr>
            <a:spLocks noGrp="1"/>
          </p:cNvSpPr>
          <p:nvPr>
            <p:ph idx="1"/>
          </p:nvPr>
        </p:nvSpPr>
        <p:spPr>
          <a:xfrm>
            <a:off x="10495956" y="4476333"/>
            <a:ext cx="12498705" cy="22093767"/>
          </a:xfrm>
        </p:spPr>
        <p:txBody>
          <a:bodyPr/>
          <a:lstStyle>
            <a:lvl1pPr>
              <a:defRPr sz="8640"/>
            </a:lvl1pPr>
            <a:lvl2pPr>
              <a:defRPr sz="7560"/>
            </a:lvl2pPr>
            <a:lvl3pPr>
              <a:defRPr sz="6480"/>
            </a:lvl3pPr>
            <a:lvl4pPr>
              <a:defRPr sz="5400"/>
            </a:lvl4pPr>
            <a:lvl5pPr>
              <a:defRPr sz="5400"/>
            </a:lvl5pPr>
            <a:lvl6pPr>
              <a:defRPr sz="5400"/>
            </a:lvl6pPr>
            <a:lvl7pPr>
              <a:defRPr sz="5400"/>
            </a:lvl7pPr>
            <a:lvl8pPr>
              <a:defRPr sz="5400"/>
            </a:lvl8pPr>
            <a:lvl9pPr>
              <a:defRPr sz="5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700571" y="9326880"/>
            <a:ext cx="7962781" cy="17279199"/>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49FDC442-0B32-4E53-BB57-8169DE56155A}"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315029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00571" y="2072640"/>
            <a:ext cx="7962781" cy="7254240"/>
          </a:xfrm>
        </p:spPr>
        <p:txBody>
          <a:bodyPr anchor="b"/>
          <a:lstStyle>
            <a:lvl1pPr>
              <a:defRPr sz="8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95956" y="4476333"/>
            <a:ext cx="12498705" cy="22093767"/>
          </a:xfrm>
        </p:spPr>
        <p:txBody>
          <a:bodyPr anchor="t"/>
          <a:lstStyle>
            <a:lvl1pPr marL="0" indent="0">
              <a:buNone/>
              <a:defRPr sz="8640"/>
            </a:lvl1pPr>
            <a:lvl2pPr marL="1234440" indent="0">
              <a:buNone/>
              <a:defRPr sz="7560"/>
            </a:lvl2pPr>
            <a:lvl3pPr marL="2468880" indent="0">
              <a:buNone/>
              <a:defRPr sz="6480"/>
            </a:lvl3pPr>
            <a:lvl4pPr marL="3703320" indent="0">
              <a:buNone/>
              <a:defRPr sz="5400"/>
            </a:lvl4pPr>
            <a:lvl5pPr marL="4937760" indent="0">
              <a:buNone/>
              <a:defRPr sz="5400"/>
            </a:lvl5pPr>
            <a:lvl6pPr marL="6172200" indent="0">
              <a:buNone/>
              <a:defRPr sz="5400"/>
            </a:lvl6pPr>
            <a:lvl7pPr marL="7406640" indent="0">
              <a:buNone/>
              <a:defRPr sz="5400"/>
            </a:lvl7pPr>
            <a:lvl8pPr marL="8641080" indent="0">
              <a:buNone/>
              <a:defRPr sz="5400"/>
            </a:lvl8pPr>
            <a:lvl9pPr marL="9875520" indent="0">
              <a:buNone/>
              <a:defRPr sz="5400"/>
            </a:lvl9pPr>
          </a:lstStyle>
          <a:p>
            <a:r>
              <a:rPr lang="en-US"/>
              <a:t>Click icon to add picture</a:t>
            </a:r>
            <a:endParaRPr lang="en-US" dirty="0"/>
          </a:p>
        </p:txBody>
      </p:sp>
      <p:sp>
        <p:nvSpPr>
          <p:cNvPr id="4" name="Text Placeholder 3"/>
          <p:cNvSpPr>
            <a:spLocks noGrp="1"/>
          </p:cNvSpPr>
          <p:nvPr>
            <p:ph type="body" sz="half" idx="2"/>
          </p:nvPr>
        </p:nvSpPr>
        <p:spPr>
          <a:xfrm>
            <a:off x="1700571" y="9326880"/>
            <a:ext cx="7962781" cy="17279199"/>
          </a:xfrm>
        </p:spPr>
        <p:txBody>
          <a:bodyPr/>
          <a:lstStyle>
            <a:lvl1pPr marL="0" indent="0">
              <a:buNone/>
              <a:defRPr sz="4320"/>
            </a:lvl1pPr>
            <a:lvl2pPr marL="1234440" indent="0">
              <a:buNone/>
              <a:defRPr sz="3780"/>
            </a:lvl2pPr>
            <a:lvl3pPr marL="2468880" indent="0">
              <a:buNone/>
              <a:defRPr sz="3240"/>
            </a:lvl3pPr>
            <a:lvl4pPr marL="3703320" indent="0">
              <a:buNone/>
              <a:defRPr sz="2700"/>
            </a:lvl4pPr>
            <a:lvl5pPr marL="4937760" indent="0">
              <a:buNone/>
              <a:defRPr sz="2700"/>
            </a:lvl5pPr>
            <a:lvl6pPr marL="6172200" indent="0">
              <a:buNone/>
              <a:defRPr sz="2700"/>
            </a:lvl6pPr>
            <a:lvl7pPr marL="7406640" indent="0">
              <a:buNone/>
              <a:defRPr sz="2700"/>
            </a:lvl7pPr>
            <a:lvl8pPr marL="8641080" indent="0">
              <a:buNone/>
              <a:defRPr sz="2700"/>
            </a:lvl8pPr>
            <a:lvl9pPr marL="9875520" indent="0">
              <a:buNone/>
              <a:defRPr sz="2700"/>
            </a:lvl9pPr>
          </a:lstStyle>
          <a:p>
            <a:pPr lvl="0"/>
            <a:r>
              <a:rPr lang="en-US"/>
              <a:t>Click to edit Master text styles</a:t>
            </a:r>
          </a:p>
        </p:txBody>
      </p:sp>
      <p:sp>
        <p:nvSpPr>
          <p:cNvPr id="5" name="Date Placeholder 4"/>
          <p:cNvSpPr>
            <a:spLocks noGrp="1"/>
          </p:cNvSpPr>
          <p:nvPr>
            <p:ph type="dt" sz="half" idx="10"/>
          </p:nvPr>
        </p:nvSpPr>
        <p:spPr/>
        <p:txBody>
          <a:bodyPr/>
          <a:lstStyle/>
          <a:p>
            <a:fld id="{49FDC442-0B32-4E53-BB57-8169DE56155A}" type="datetimeFigureOut">
              <a:rPr lang="en-US" smtClean="0"/>
              <a:t>5/11/2023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E70C3A-54D6-4895-BB21-74BEE321E79A}" type="slidenum">
              <a:rPr lang="en-US" smtClean="0"/>
              <a:t>‹#›</a:t>
            </a:fld>
            <a:endParaRPr lang="en-US"/>
          </a:p>
        </p:txBody>
      </p:sp>
    </p:spTree>
    <p:extLst>
      <p:ext uri="{BB962C8B-B14F-4D97-AF65-F5344CB8AC3E}">
        <p14:creationId xmlns:p14="http://schemas.microsoft.com/office/powerpoint/2010/main" val="2385761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97355" y="1655240"/>
            <a:ext cx="21294090" cy="600921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97355" y="8276166"/>
            <a:ext cx="21294090" cy="19726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97355" y="28815460"/>
            <a:ext cx="5554980" cy="1655233"/>
          </a:xfrm>
          <a:prstGeom prst="rect">
            <a:avLst/>
          </a:prstGeom>
        </p:spPr>
        <p:txBody>
          <a:bodyPr vert="horz" lIns="91440" tIns="45720" rIns="91440" bIns="45720" rtlCol="0" anchor="ctr"/>
          <a:lstStyle>
            <a:lvl1pPr algn="l">
              <a:defRPr sz="3240">
                <a:solidFill>
                  <a:schemeClr val="tx1">
                    <a:tint val="75000"/>
                  </a:schemeClr>
                </a:solidFill>
              </a:defRPr>
            </a:lvl1pPr>
          </a:lstStyle>
          <a:p>
            <a:fld id="{49FDC442-0B32-4E53-BB57-8169DE56155A}" type="datetimeFigureOut">
              <a:rPr lang="en-US" smtClean="0"/>
              <a:t>5/11/2023</a:t>
            </a:fld>
            <a:endParaRPr lang="en-US"/>
          </a:p>
        </p:txBody>
      </p:sp>
      <p:sp>
        <p:nvSpPr>
          <p:cNvPr id="5" name="Footer Placeholder 4"/>
          <p:cNvSpPr>
            <a:spLocks noGrp="1"/>
          </p:cNvSpPr>
          <p:nvPr>
            <p:ph type="ftr" sz="quarter" idx="3"/>
          </p:nvPr>
        </p:nvSpPr>
        <p:spPr>
          <a:xfrm>
            <a:off x="8178165" y="28815460"/>
            <a:ext cx="8332470" cy="1655233"/>
          </a:xfrm>
          <a:prstGeom prst="rect">
            <a:avLst/>
          </a:prstGeom>
        </p:spPr>
        <p:txBody>
          <a:bodyPr vert="horz" lIns="91440" tIns="45720" rIns="91440" bIns="45720" rtlCol="0" anchor="ctr"/>
          <a:lstStyle>
            <a:lvl1pPr algn="ctr">
              <a:defRPr sz="32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36465" y="28815460"/>
            <a:ext cx="5554980" cy="1655233"/>
          </a:xfrm>
          <a:prstGeom prst="rect">
            <a:avLst/>
          </a:prstGeom>
        </p:spPr>
        <p:txBody>
          <a:bodyPr vert="horz" lIns="91440" tIns="45720" rIns="91440" bIns="45720" rtlCol="0" anchor="ctr"/>
          <a:lstStyle>
            <a:lvl1pPr algn="r">
              <a:defRPr sz="3240">
                <a:solidFill>
                  <a:schemeClr val="tx1">
                    <a:tint val="75000"/>
                  </a:schemeClr>
                </a:solidFill>
              </a:defRPr>
            </a:lvl1pPr>
          </a:lstStyle>
          <a:p>
            <a:fld id="{B1E70C3A-54D6-4895-BB21-74BEE321E79A}" type="slidenum">
              <a:rPr lang="en-US" smtClean="0"/>
              <a:t>‹#›</a:t>
            </a:fld>
            <a:endParaRPr lang="en-US"/>
          </a:p>
        </p:txBody>
      </p:sp>
    </p:spTree>
    <p:extLst>
      <p:ext uri="{BB962C8B-B14F-4D97-AF65-F5344CB8AC3E}">
        <p14:creationId xmlns:p14="http://schemas.microsoft.com/office/powerpoint/2010/main" val="2581863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468880" rtl="0" eaLnBrk="1" latinLnBrk="0" hangingPunct="1">
        <a:lnSpc>
          <a:spcPct val="90000"/>
        </a:lnSpc>
        <a:spcBef>
          <a:spcPct val="0"/>
        </a:spcBef>
        <a:buNone/>
        <a:defRPr sz="11880" kern="1200">
          <a:solidFill>
            <a:schemeClr val="tx1"/>
          </a:solidFill>
          <a:latin typeface="+mj-lt"/>
          <a:ea typeface="+mj-ea"/>
          <a:cs typeface="+mj-cs"/>
        </a:defRPr>
      </a:lvl1pPr>
    </p:titleStyle>
    <p:bodyStyle>
      <a:lvl1pPr marL="617220" indent="-617220" algn="l" defTabSz="2468880" rtl="0" eaLnBrk="1" latinLnBrk="0" hangingPunct="1">
        <a:lnSpc>
          <a:spcPct val="90000"/>
        </a:lnSpc>
        <a:spcBef>
          <a:spcPts val="2700"/>
        </a:spcBef>
        <a:buFont typeface="Arial" panose="020B0604020202020204" pitchFamily="34" charset="0"/>
        <a:buChar char="•"/>
        <a:defRPr sz="7560" kern="1200">
          <a:solidFill>
            <a:schemeClr val="tx1"/>
          </a:solidFill>
          <a:latin typeface="+mn-lt"/>
          <a:ea typeface="+mn-ea"/>
          <a:cs typeface="+mn-cs"/>
        </a:defRPr>
      </a:lvl1pPr>
      <a:lvl2pPr marL="1851660" indent="-617220" algn="l" defTabSz="2468880" rtl="0" eaLnBrk="1" latinLnBrk="0" hangingPunct="1">
        <a:lnSpc>
          <a:spcPct val="90000"/>
        </a:lnSpc>
        <a:spcBef>
          <a:spcPts val="1350"/>
        </a:spcBef>
        <a:buFont typeface="Arial" panose="020B0604020202020204" pitchFamily="34" charset="0"/>
        <a:buChar char="•"/>
        <a:defRPr sz="6480" kern="1200">
          <a:solidFill>
            <a:schemeClr val="tx1"/>
          </a:solidFill>
          <a:latin typeface="+mn-lt"/>
          <a:ea typeface="+mn-ea"/>
          <a:cs typeface="+mn-cs"/>
        </a:defRPr>
      </a:lvl2pPr>
      <a:lvl3pPr marL="3086100" indent="-617220" algn="l" defTabSz="2468880" rtl="0" eaLnBrk="1" latinLnBrk="0" hangingPunct="1">
        <a:lnSpc>
          <a:spcPct val="90000"/>
        </a:lnSpc>
        <a:spcBef>
          <a:spcPts val="1350"/>
        </a:spcBef>
        <a:buFont typeface="Arial" panose="020B0604020202020204" pitchFamily="34" charset="0"/>
        <a:buChar char="•"/>
        <a:defRPr sz="5400" kern="1200">
          <a:solidFill>
            <a:schemeClr val="tx1"/>
          </a:solidFill>
          <a:latin typeface="+mn-lt"/>
          <a:ea typeface="+mn-ea"/>
          <a:cs typeface="+mn-cs"/>
        </a:defRPr>
      </a:lvl3pPr>
      <a:lvl4pPr marL="43205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4pPr>
      <a:lvl5pPr marL="555498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5pPr>
      <a:lvl6pPr marL="678942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6pPr>
      <a:lvl7pPr marL="802386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7pPr>
      <a:lvl8pPr marL="925830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8pPr>
      <a:lvl9pPr marL="10492740" indent="-617220" algn="l" defTabSz="2468880" rtl="0" eaLnBrk="1" latinLnBrk="0" hangingPunct="1">
        <a:lnSpc>
          <a:spcPct val="90000"/>
        </a:lnSpc>
        <a:spcBef>
          <a:spcPts val="1350"/>
        </a:spcBef>
        <a:buFont typeface="Arial" panose="020B0604020202020204" pitchFamily="34" charset="0"/>
        <a:buChar char="•"/>
        <a:defRPr sz="4860" kern="1200">
          <a:solidFill>
            <a:schemeClr val="tx1"/>
          </a:solidFill>
          <a:latin typeface="+mn-lt"/>
          <a:ea typeface="+mn-ea"/>
          <a:cs typeface="+mn-cs"/>
        </a:defRPr>
      </a:lvl9pPr>
    </p:bodyStyle>
    <p:otherStyle>
      <a:defPPr>
        <a:defRPr lang="en-US"/>
      </a:defPPr>
      <a:lvl1pPr marL="0" algn="l" defTabSz="2468880" rtl="0" eaLnBrk="1" latinLnBrk="0" hangingPunct="1">
        <a:defRPr sz="4860" kern="1200">
          <a:solidFill>
            <a:schemeClr val="tx1"/>
          </a:solidFill>
          <a:latin typeface="+mn-lt"/>
          <a:ea typeface="+mn-ea"/>
          <a:cs typeface="+mn-cs"/>
        </a:defRPr>
      </a:lvl1pPr>
      <a:lvl2pPr marL="1234440" algn="l" defTabSz="2468880" rtl="0" eaLnBrk="1" latinLnBrk="0" hangingPunct="1">
        <a:defRPr sz="4860" kern="1200">
          <a:solidFill>
            <a:schemeClr val="tx1"/>
          </a:solidFill>
          <a:latin typeface="+mn-lt"/>
          <a:ea typeface="+mn-ea"/>
          <a:cs typeface="+mn-cs"/>
        </a:defRPr>
      </a:lvl2pPr>
      <a:lvl3pPr marL="2468880" algn="l" defTabSz="2468880" rtl="0" eaLnBrk="1" latinLnBrk="0" hangingPunct="1">
        <a:defRPr sz="4860" kern="1200">
          <a:solidFill>
            <a:schemeClr val="tx1"/>
          </a:solidFill>
          <a:latin typeface="+mn-lt"/>
          <a:ea typeface="+mn-ea"/>
          <a:cs typeface="+mn-cs"/>
        </a:defRPr>
      </a:lvl3pPr>
      <a:lvl4pPr marL="3703320" algn="l" defTabSz="2468880" rtl="0" eaLnBrk="1" latinLnBrk="0" hangingPunct="1">
        <a:defRPr sz="4860" kern="1200">
          <a:solidFill>
            <a:schemeClr val="tx1"/>
          </a:solidFill>
          <a:latin typeface="+mn-lt"/>
          <a:ea typeface="+mn-ea"/>
          <a:cs typeface="+mn-cs"/>
        </a:defRPr>
      </a:lvl4pPr>
      <a:lvl5pPr marL="4937760" algn="l" defTabSz="2468880" rtl="0" eaLnBrk="1" latinLnBrk="0" hangingPunct="1">
        <a:defRPr sz="4860" kern="1200">
          <a:solidFill>
            <a:schemeClr val="tx1"/>
          </a:solidFill>
          <a:latin typeface="+mn-lt"/>
          <a:ea typeface="+mn-ea"/>
          <a:cs typeface="+mn-cs"/>
        </a:defRPr>
      </a:lvl5pPr>
      <a:lvl6pPr marL="6172200" algn="l" defTabSz="2468880" rtl="0" eaLnBrk="1" latinLnBrk="0" hangingPunct="1">
        <a:defRPr sz="4860" kern="1200">
          <a:solidFill>
            <a:schemeClr val="tx1"/>
          </a:solidFill>
          <a:latin typeface="+mn-lt"/>
          <a:ea typeface="+mn-ea"/>
          <a:cs typeface="+mn-cs"/>
        </a:defRPr>
      </a:lvl6pPr>
      <a:lvl7pPr marL="7406640" algn="l" defTabSz="2468880" rtl="0" eaLnBrk="1" latinLnBrk="0" hangingPunct="1">
        <a:defRPr sz="4860" kern="1200">
          <a:solidFill>
            <a:schemeClr val="tx1"/>
          </a:solidFill>
          <a:latin typeface="+mn-lt"/>
          <a:ea typeface="+mn-ea"/>
          <a:cs typeface="+mn-cs"/>
        </a:defRPr>
      </a:lvl7pPr>
      <a:lvl8pPr marL="8641080" algn="l" defTabSz="2468880" rtl="0" eaLnBrk="1" latinLnBrk="0" hangingPunct="1">
        <a:defRPr sz="4860" kern="1200">
          <a:solidFill>
            <a:schemeClr val="tx1"/>
          </a:solidFill>
          <a:latin typeface="+mn-lt"/>
          <a:ea typeface="+mn-ea"/>
          <a:cs typeface="+mn-cs"/>
        </a:defRPr>
      </a:lvl8pPr>
      <a:lvl9pPr marL="9875520" algn="l" defTabSz="2468880" rtl="0" eaLnBrk="1" latinLnBrk="0" hangingPunct="1">
        <a:defRPr sz="48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57E45C6-4676-0243-87BE-2AB9678A44F6}"/>
              </a:ext>
            </a:extLst>
          </p:cNvPr>
          <p:cNvSpPr/>
          <p:nvPr/>
        </p:nvSpPr>
        <p:spPr>
          <a:xfrm>
            <a:off x="0" y="0"/>
            <a:ext cx="24688800" cy="3117274"/>
          </a:xfrm>
          <a:prstGeom prst="rect">
            <a:avLst/>
          </a:prstGeom>
          <a:solidFill>
            <a:srgbClr val="1B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8D23A04-794F-30D4-BC8F-449EFC4D546E}"/>
              </a:ext>
            </a:extLst>
          </p:cNvPr>
          <p:cNvPicPr>
            <a:picLocks noChangeAspect="1"/>
          </p:cNvPicPr>
          <p:nvPr/>
        </p:nvPicPr>
        <p:blipFill rotWithShape="1">
          <a:blip r:embed="rId2">
            <a:alphaModFix amt="76000"/>
            <a:duotone>
              <a:prstClr val="black"/>
              <a:schemeClr val="accent3">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Lst>
          </a:blip>
          <a:srcRect b="3042"/>
          <a:stretch/>
        </p:blipFill>
        <p:spPr>
          <a:xfrm>
            <a:off x="8313" y="0"/>
            <a:ext cx="24672174" cy="3117274"/>
          </a:xfrm>
          <a:prstGeom prst="rect">
            <a:avLst/>
          </a:prstGeom>
        </p:spPr>
      </p:pic>
      <p:sp>
        <p:nvSpPr>
          <p:cNvPr id="9" name="TextBox 8">
            <a:extLst>
              <a:ext uri="{FF2B5EF4-FFF2-40B4-BE49-F238E27FC236}">
                <a16:creationId xmlns:a16="http://schemas.microsoft.com/office/drawing/2014/main" id="{0ED07314-FB62-7CAD-26B5-3838BBB5A7B3}"/>
              </a:ext>
            </a:extLst>
          </p:cNvPr>
          <p:cNvSpPr txBox="1"/>
          <p:nvPr/>
        </p:nvSpPr>
        <p:spPr>
          <a:xfrm>
            <a:off x="8313" y="583101"/>
            <a:ext cx="24688800" cy="1754326"/>
          </a:xfrm>
          <a:prstGeom prst="rect">
            <a:avLst/>
          </a:prstGeom>
          <a:noFill/>
        </p:spPr>
        <p:txBody>
          <a:bodyPr wrap="square" rtlCol="0">
            <a:spAutoFit/>
          </a:bodyPr>
          <a:lstStyle/>
          <a:p>
            <a:pPr algn="ctr"/>
            <a:r>
              <a:rPr lang="en-US" sz="6000" dirty="0">
                <a:solidFill>
                  <a:schemeClr val="bg1"/>
                </a:solidFill>
                <a:latin typeface="Interstate-Black" panose="02000603040000020004" pitchFamily="2" charset="0"/>
              </a:rPr>
              <a:t>PUSHING THE LIMITS OF INTEGRAL ABUTMENTS</a:t>
            </a:r>
          </a:p>
          <a:p>
            <a:pPr algn="ctr"/>
            <a:r>
              <a:rPr lang="en-US" sz="4400" i="1" dirty="0">
                <a:solidFill>
                  <a:schemeClr val="bg1"/>
                </a:solidFill>
                <a:latin typeface="Interstate-Black" panose="02000603040000020004" pitchFamily="2" charset="0"/>
              </a:rPr>
              <a:t>Bridge No. 7, Hartford, VT</a:t>
            </a:r>
          </a:p>
        </p:txBody>
      </p:sp>
      <p:sp>
        <p:nvSpPr>
          <p:cNvPr id="12" name="TextBox 11">
            <a:extLst>
              <a:ext uri="{FF2B5EF4-FFF2-40B4-BE49-F238E27FC236}">
                <a16:creationId xmlns:a16="http://schemas.microsoft.com/office/drawing/2014/main" id="{3C3E7C61-FD35-D3EC-C382-840E49D89BFE}"/>
              </a:ext>
            </a:extLst>
          </p:cNvPr>
          <p:cNvSpPr txBox="1"/>
          <p:nvPr/>
        </p:nvSpPr>
        <p:spPr>
          <a:xfrm>
            <a:off x="382385" y="3415379"/>
            <a:ext cx="23940656" cy="2800767"/>
          </a:xfrm>
          <a:prstGeom prst="rect">
            <a:avLst/>
          </a:prstGeom>
          <a:noFill/>
        </p:spPr>
        <p:txBody>
          <a:bodyPr wrap="square" rtlCol="0">
            <a:spAutoFit/>
          </a:bodyPr>
          <a:lstStyle/>
          <a:p>
            <a:r>
              <a:rPr lang="en-US" sz="4400"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rPr>
              <a:t>Integral abutments bridges (IAB’s) are cost effective, rapidly constructed supports </a:t>
            </a:r>
            <a:r>
              <a:rPr lang="en-US" sz="4400" dirty="0">
                <a:solidFill>
                  <a:schemeClr val="bg1"/>
                </a:solidFill>
                <a:latin typeface="Interstate-Regular" panose="02000603020000020004" pitchFamily="2" charset="0"/>
                <a:ea typeface="Calibri" panose="020F0502020204030204" pitchFamily="34" charset="0"/>
                <a:cs typeface="Times New Roman" panose="02020603050405020304" pitchFamily="18" charset="0"/>
              </a:rPr>
              <a:t>with reduced long-term maintenance. Lack of standardized design practices has restricted the use of IAB’s to more conventional structures.  VTrans is making steps to expand the use of IAB’s to longer, more complex sites.</a:t>
            </a:r>
            <a:endParaRPr lang="en-US" sz="4400"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743AC488-A333-1BE7-12E4-CD52B548BAA7}"/>
              </a:ext>
            </a:extLst>
          </p:cNvPr>
          <p:cNvSpPr txBox="1"/>
          <p:nvPr/>
        </p:nvSpPr>
        <p:spPr>
          <a:xfrm>
            <a:off x="12995564" y="7384476"/>
            <a:ext cx="10155382" cy="584775"/>
          </a:xfrm>
          <a:prstGeom prst="rect">
            <a:avLst/>
          </a:prstGeom>
          <a:noFill/>
        </p:spPr>
        <p:txBody>
          <a:bodyPr wrap="square" rtlCol="0">
            <a:spAutoFit/>
          </a:bodyPr>
          <a:lstStyle/>
          <a:p>
            <a:r>
              <a:rPr lang="en-US" sz="3200" dirty="0">
                <a:latin typeface="Interstate-Regular" panose="02000603020000020004" pitchFamily="2" charset="0"/>
                <a:cs typeface="Times New Roman" panose="02020603050405020304" pitchFamily="18" charset="0"/>
              </a:rPr>
              <a:t>Ideal Site Conditions</a:t>
            </a:r>
            <a:endParaRPr lang="en-US" sz="3200" dirty="0">
              <a:latin typeface="Interstate-Regular" panose="02000603020000020004" pitchFamily="2" charset="0"/>
            </a:endParaRPr>
          </a:p>
        </p:txBody>
      </p:sp>
      <p:sp>
        <p:nvSpPr>
          <p:cNvPr id="15" name="TextBox 14">
            <a:extLst>
              <a:ext uri="{FF2B5EF4-FFF2-40B4-BE49-F238E27FC236}">
                <a16:creationId xmlns:a16="http://schemas.microsoft.com/office/drawing/2014/main" id="{3DCB258B-50F9-DDBB-C071-684212556E0E}"/>
              </a:ext>
            </a:extLst>
          </p:cNvPr>
          <p:cNvSpPr txBox="1"/>
          <p:nvPr/>
        </p:nvSpPr>
        <p:spPr>
          <a:xfrm>
            <a:off x="12995564" y="14497400"/>
            <a:ext cx="10155382" cy="584775"/>
          </a:xfrm>
          <a:prstGeom prst="rect">
            <a:avLst/>
          </a:prstGeom>
          <a:noFill/>
        </p:spPr>
        <p:txBody>
          <a:bodyPr wrap="square" rtlCol="0">
            <a:spAutoFit/>
          </a:bodyPr>
          <a:lstStyle/>
          <a:p>
            <a:r>
              <a:rPr lang="en-US" sz="3200" dirty="0">
                <a:effectLst/>
                <a:latin typeface="Interstate-Regular" panose="02000603020000020004" pitchFamily="2" charset="0"/>
                <a:ea typeface="Calibri" panose="020F0502020204030204" pitchFamily="34" charset="0"/>
                <a:cs typeface="Times New Roman" panose="02020603050405020304" pitchFamily="18" charset="0"/>
              </a:rPr>
              <a:t>Simplified Analysis</a:t>
            </a:r>
            <a:endParaRPr lang="en-US" sz="3200" dirty="0">
              <a:latin typeface="Interstate-Regular" panose="02000603020000020004" pitchFamily="2" charset="0"/>
            </a:endParaRPr>
          </a:p>
        </p:txBody>
      </p:sp>
      <p:sp>
        <p:nvSpPr>
          <p:cNvPr id="18" name="Rectangle 17">
            <a:extLst>
              <a:ext uri="{FF2B5EF4-FFF2-40B4-BE49-F238E27FC236}">
                <a16:creationId xmlns:a16="http://schemas.microsoft.com/office/drawing/2014/main" id="{EBF5CB4E-9EF7-5F3C-A90F-12309B7C252E}"/>
              </a:ext>
            </a:extLst>
          </p:cNvPr>
          <p:cNvSpPr/>
          <p:nvPr/>
        </p:nvSpPr>
        <p:spPr>
          <a:xfrm>
            <a:off x="0" y="30216764"/>
            <a:ext cx="24688800" cy="872836"/>
          </a:xfrm>
          <a:prstGeom prst="rect">
            <a:avLst/>
          </a:prstGeom>
          <a:solidFill>
            <a:srgbClr val="1B24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3CCACCB-10D8-64FC-5796-F424DA407396}"/>
              </a:ext>
            </a:extLst>
          </p:cNvPr>
          <p:cNvSpPr txBox="1"/>
          <p:nvPr/>
        </p:nvSpPr>
        <p:spPr>
          <a:xfrm>
            <a:off x="21322149" y="30507710"/>
            <a:ext cx="3366652" cy="400110"/>
          </a:xfrm>
          <a:prstGeom prst="rect">
            <a:avLst/>
          </a:prstGeom>
          <a:noFill/>
        </p:spPr>
        <p:txBody>
          <a:bodyPr wrap="square" rtlCol="0">
            <a:spAutoFit/>
          </a:bodyPr>
          <a:lstStyle/>
          <a:p>
            <a:r>
              <a:rPr lang="en-US" sz="2000" dirty="0">
                <a:solidFill>
                  <a:schemeClr val="bg1"/>
                </a:solidFill>
                <a:latin typeface="Minion Pro" panose="02040503050201020203" pitchFamily="18" charset="0"/>
              </a:rPr>
              <a:t>© 2023 HNTB Companies</a:t>
            </a:r>
          </a:p>
        </p:txBody>
      </p:sp>
      <p:sp>
        <p:nvSpPr>
          <p:cNvPr id="23" name="Rectangle 22">
            <a:extLst>
              <a:ext uri="{FF2B5EF4-FFF2-40B4-BE49-F238E27FC236}">
                <a16:creationId xmlns:a16="http://schemas.microsoft.com/office/drawing/2014/main" id="{BCE931A0-1811-DE49-CB98-855E00C8522B}"/>
              </a:ext>
            </a:extLst>
          </p:cNvPr>
          <p:cNvSpPr/>
          <p:nvPr/>
        </p:nvSpPr>
        <p:spPr>
          <a:xfrm>
            <a:off x="382383" y="18320335"/>
            <a:ext cx="10474037" cy="54864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43071A2C-4248-0AC6-C5B4-10F3EF62B996}"/>
              </a:ext>
            </a:extLst>
          </p:cNvPr>
          <p:cNvSpPr txBox="1"/>
          <p:nvPr/>
        </p:nvSpPr>
        <p:spPr>
          <a:xfrm>
            <a:off x="16754169" y="12344400"/>
            <a:ext cx="7545323" cy="5486400"/>
          </a:xfrm>
          <a:prstGeom prst="rect">
            <a:avLst/>
          </a:prstGeom>
          <a:solidFill>
            <a:srgbClr val="7FC241"/>
          </a:solidFill>
        </p:spPr>
        <p:txBody>
          <a:bodyPr wrap="square" lIns="365760" tIns="365760" rIns="365760" bIns="365760" rtlCol="0">
            <a:spAutoFit/>
          </a:bodyPr>
          <a:lstStyle/>
          <a:p>
            <a:pPr algn="ctr"/>
            <a:r>
              <a:rPr lang="en-US" sz="4000" b="1" cap="all"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rPr>
              <a:t>Hartford Bridge 7 Challenges</a:t>
            </a:r>
          </a:p>
          <a:p>
            <a:pPr algn="ctr"/>
            <a:endParaRPr lang="en-US" b="1"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endParaRPr>
          </a:p>
          <a:p>
            <a:pPr marL="457200" indent="-457200">
              <a:lnSpc>
                <a:spcPct val="125000"/>
              </a:lnSpc>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Excessive Thermal Expansion</a:t>
            </a:r>
          </a:p>
          <a:p>
            <a:pPr marL="457200" indent="-457200">
              <a:lnSpc>
                <a:spcPct val="125000"/>
              </a:lnSpc>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Variable Subsurface Conditions</a:t>
            </a:r>
          </a:p>
          <a:p>
            <a:pPr marL="457200" indent="-457200">
              <a:lnSpc>
                <a:spcPct val="125000"/>
              </a:lnSpc>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Asymmetric Abutments</a:t>
            </a:r>
          </a:p>
          <a:p>
            <a:pPr marL="457200" indent="-457200">
              <a:lnSpc>
                <a:spcPct val="125000"/>
              </a:lnSpc>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Flared and Curved Roadway</a:t>
            </a:r>
          </a:p>
          <a:p>
            <a:pPr marL="457200" indent="-457200">
              <a:lnSpc>
                <a:spcPct val="125000"/>
              </a:lnSpc>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Skewed Substructures</a:t>
            </a:r>
          </a:p>
          <a:p>
            <a:pPr marL="457200" indent="-457200">
              <a:lnSpc>
                <a:spcPct val="125000"/>
              </a:lnSpc>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Relatively Steep Profile</a:t>
            </a:r>
          </a:p>
        </p:txBody>
      </p:sp>
      <p:pic>
        <p:nvPicPr>
          <p:cNvPr id="3" name="Picture 2">
            <a:extLst>
              <a:ext uri="{FF2B5EF4-FFF2-40B4-BE49-F238E27FC236}">
                <a16:creationId xmlns:a16="http://schemas.microsoft.com/office/drawing/2014/main" id="{FB25BB2E-F950-8934-9329-D7FBD8131174}"/>
              </a:ext>
            </a:extLst>
          </p:cNvPr>
          <p:cNvPicPr>
            <a:picLocks noChangeAspect="1"/>
          </p:cNvPicPr>
          <p:nvPr/>
        </p:nvPicPr>
        <p:blipFill rotWithShape="1">
          <a:blip r:embed="rId4"/>
          <a:srcRect t="6545" b="2311"/>
          <a:stretch/>
        </p:blipFill>
        <p:spPr>
          <a:xfrm>
            <a:off x="393192" y="6400800"/>
            <a:ext cx="7901279" cy="5486400"/>
          </a:xfrm>
          <a:prstGeom prst="rect">
            <a:avLst/>
          </a:prstGeom>
        </p:spPr>
      </p:pic>
      <p:pic>
        <p:nvPicPr>
          <p:cNvPr id="16" name="Picture 15">
            <a:extLst>
              <a:ext uri="{FF2B5EF4-FFF2-40B4-BE49-F238E27FC236}">
                <a16:creationId xmlns:a16="http://schemas.microsoft.com/office/drawing/2014/main" id="{7EE513B8-EA60-EFF3-AE9B-6BF0E1EDF9E0}"/>
              </a:ext>
            </a:extLst>
          </p:cNvPr>
          <p:cNvPicPr>
            <a:picLocks noChangeAspect="1"/>
          </p:cNvPicPr>
          <p:nvPr/>
        </p:nvPicPr>
        <p:blipFill>
          <a:blip r:embed="rId5"/>
          <a:stretch>
            <a:fillRect/>
          </a:stretch>
        </p:blipFill>
        <p:spPr>
          <a:xfrm>
            <a:off x="389309" y="12344400"/>
            <a:ext cx="16033271" cy="5486400"/>
          </a:xfrm>
          <a:prstGeom prst="rect">
            <a:avLst/>
          </a:prstGeom>
        </p:spPr>
      </p:pic>
      <p:pic>
        <p:nvPicPr>
          <p:cNvPr id="27" name="Picture 26">
            <a:extLst>
              <a:ext uri="{FF2B5EF4-FFF2-40B4-BE49-F238E27FC236}">
                <a16:creationId xmlns:a16="http://schemas.microsoft.com/office/drawing/2014/main" id="{5C191492-7B88-00AD-B06E-257B6E5F7DD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117965" y="18288000"/>
            <a:ext cx="4181527" cy="5486400"/>
          </a:xfrm>
          <a:prstGeom prst="rect">
            <a:avLst/>
          </a:prstGeom>
        </p:spPr>
      </p:pic>
      <p:pic>
        <p:nvPicPr>
          <p:cNvPr id="37" name="Picture 36" descr="A picture containing music&#10;&#10;Description automatically generated">
            <a:extLst>
              <a:ext uri="{FF2B5EF4-FFF2-40B4-BE49-F238E27FC236}">
                <a16:creationId xmlns:a16="http://schemas.microsoft.com/office/drawing/2014/main" id="{3EB9CA6B-3B1E-1CEC-144D-A22781154C7E}"/>
              </a:ext>
            </a:extLst>
          </p:cNvPr>
          <p:cNvPicPr>
            <a:picLocks noChangeAspect="1"/>
          </p:cNvPicPr>
          <p:nvPr/>
        </p:nvPicPr>
        <p:blipFill rotWithShape="1">
          <a:blip r:embed="rId7">
            <a:extLst>
              <a:ext uri="{28A0092B-C50C-407E-A947-70E740481C1C}">
                <a14:useLocalDpi xmlns:a14="http://schemas.microsoft.com/office/drawing/2010/main" val="0"/>
              </a:ext>
            </a:extLst>
          </a:blip>
          <a:srcRect b="44365"/>
          <a:stretch/>
        </p:blipFill>
        <p:spPr>
          <a:xfrm>
            <a:off x="389308" y="18288000"/>
            <a:ext cx="10750983" cy="5486400"/>
          </a:xfrm>
          <a:prstGeom prst="rect">
            <a:avLst/>
          </a:prstGeom>
        </p:spPr>
      </p:pic>
      <p:sp>
        <p:nvSpPr>
          <p:cNvPr id="40" name="TextBox 39">
            <a:extLst>
              <a:ext uri="{FF2B5EF4-FFF2-40B4-BE49-F238E27FC236}">
                <a16:creationId xmlns:a16="http://schemas.microsoft.com/office/drawing/2014/main" id="{26806F53-519B-22C5-475A-619B139F4986}"/>
              </a:ext>
            </a:extLst>
          </p:cNvPr>
          <p:cNvSpPr txBox="1"/>
          <p:nvPr/>
        </p:nvSpPr>
        <p:spPr>
          <a:xfrm>
            <a:off x="11505774" y="18288000"/>
            <a:ext cx="8198071" cy="5486400"/>
          </a:xfrm>
          <a:prstGeom prst="rect">
            <a:avLst/>
          </a:prstGeom>
          <a:solidFill>
            <a:srgbClr val="00A88D"/>
          </a:solidFill>
        </p:spPr>
        <p:txBody>
          <a:bodyPr wrap="square" lIns="365760" tIns="365760" rIns="365760" bIns="365760" rtlCol="0">
            <a:spAutoFit/>
          </a:bodyPr>
          <a:lstStyle/>
          <a:p>
            <a:pPr algn="ctr"/>
            <a:r>
              <a:rPr lang="en-US" sz="4000" b="1" cap="all"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rPr>
              <a:t>Refined analyses</a:t>
            </a:r>
          </a:p>
          <a:p>
            <a:pPr algn="ctr"/>
            <a:endParaRPr lang="en-US" sz="3200" b="1"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Global Model Using </a:t>
            </a:r>
            <a:r>
              <a:rPr lang="en-US" sz="3200" dirty="0" err="1">
                <a:solidFill>
                  <a:schemeClr val="bg1"/>
                </a:solidFill>
                <a:latin typeface="Interstate-Regular" panose="02000603020000020004" pitchFamily="2" charset="0"/>
                <a:cs typeface="Times New Roman" panose="02020603050405020304" pitchFamily="18" charset="0"/>
              </a:rPr>
              <a:t>CSi</a:t>
            </a:r>
            <a:endParaRPr lang="en-US" sz="3200" dirty="0">
              <a:solidFill>
                <a:schemeClr val="bg1"/>
              </a:solidFill>
              <a:latin typeface="Interstate-Regular" panose="02000603020000020004" pitchFamily="2"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Nonlinear Springs for Soil and </a:t>
            </a:r>
            <a:r>
              <a:rPr lang="en-US" sz="3200" dirty="0" err="1">
                <a:solidFill>
                  <a:schemeClr val="bg1"/>
                </a:solidFill>
                <a:latin typeface="Interstate-Regular" panose="02000603020000020004" pitchFamily="2" charset="0"/>
                <a:cs typeface="Times New Roman" panose="02020603050405020304" pitchFamily="18" charset="0"/>
              </a:rPr>
              <a:t>Geoinclusion</a:t>
            </a:r>
            <a:endParaRPr lang="en-US" sz="3200" dirty="0">
              <a:solidFill>
                <a:schemeClr val="bg1"/>
              </a:solidFill>
              <a:latin typeface="Interstate-Regular" panose="02000603020000020004" pitchFamily="2"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Enveloped Solutions</a:t>
            </a: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Construction Phasing</a:t>
            </a: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Live Load Paths, Thermal Expansion and Contraction</a:t>
            </a:r>
          </a:p>
        </p:txBody>
      </p:sp>
      <p:pic>
        <p:nvPicPr>
          <p:cNvPr id="42" name="Picture 41" descr="Chart&#10;&#10;Description automatically generated">
            <a:extLst>
              <a:ext uri="{FF2B5EF4-FFF2-40B4-BE49-F238E27FC236}">
                <a16:creationId xmlns:a16="http://schemas.microsoft.com/office/drawing/2014/main" id="{30D5DDAA-D187-818D-0848-FFFDCF7E2EE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832283" y="6400800"/>
            <a:ext cx="6467209" cy="5486400"/>
          </a:xfrm>
          <a:prstGeom prst="rect">
            <a:avLst/>
          </a:prstGeom>
        </p:spPr>
      </p:pic>
      <p:sp>
        <p:nvSpPr>
          <p:cNvPr id="43" name="TextBox 42">
            <a:extLst>
              <a:ext uri="{FF2B5EF4-FFF2-40B4-BE49-F238E27FC236}">
                <a16:creationId xmlns:a16="http://schemas.microsoft.com/office/drawing/2014/main" id="{E728D13A-7CF5-4BB2-C823-59DF3E9AFF8A}"/>
              </a:ext>
            </a:extLst>
          </p:cNvPr>
          <p:cNvSpPr txBox="1"/>
          <p:nvPr/>
        </p:nvSpPr>
        <p:spPr>
          <a:xfrm>
            <a:off x="8617458" y="6400800"/>
            <a:ext cx="8813292" cy="5486400"/>
          </a:xfrm>
          <a:prstGeom prst="rect">
            <a:avLst/>
          </a:prstGeom>
          <a:solidFill>
            <a:srgbClr val="00A88D"/>
          </a:solidFill>
        </p:spPr>
        <p:txBody>
          <a:bodyPr wrap="square" lIns="365760" tIns="365760" rIns="365760" bIns="365760" rtlCol="0">
            <a:spAutoFit/>
          </a:bodyPr>
          <a:lstStyle/>
          <a:p>
            <a:pPr algn="ctr"/>
            <a:r>
              <a:rPr lang="en-US" sz="4000" b="1" cap="all"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rPr>
              <a:t>Simplified analyses</a:t>
            </a:r>
          </a:p>
          <a:p>
            <a:pPr algn="ctr"/>
            <a:endParaRPr lang="en-US" sz="3200" b="1"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Generally Appropriate for Low Skew, Symmetric Bridges Less than 400-ft </a:t>
            </a:r>
          </a:p>
          <a:p>
            <a:endParaRPr lang="en-US" sz="3200" dirty="0">
              <a:solidFill>
                <a:schemeClr val="bg1"/>
              </a:solidFill>
              <a:latin typeface="Interstate-Regular" panose="02000603020000020004" pitchFamily="2"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Single Pile Analysis with Soil Interaction, Weak Axis Only</a:t>
            </a:r>
          </a:p>
          <a:p>
            <a:endParaRPr lang="en-US" sz="3200" dirty="0">
              <a:solidFill>
                <a:schemeClr val="bg1"/>
              </a:solidFill>
              <a:latin typeface="Interstate-Regular" panose="02000603020000020004" pitchFamily="2"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Postprocess as Simplified Series of Beam-Columns</a:t>
            </a:r>
          </a:p>
        </p:txBody>
      </p:sp>
      <p:pic>
        <p:nvPicPr>
          <p:cNvPr id="45" name="Picture 44">
            <a:extLst>
              <a:ext uri="{FF2B5EF4-FFF2-40B4-BE49-F238E27FC236}">
                <a16:creationId xmlns:a16="http://schemas.microsoft.com/office/drawing/2014/main" id="{684B04E8-0E70-C6D6-4AA4-BB42544B9462}"/>
              </a:ext>
            </a:extLst>
          </p:cNvPr>
          <p:cNvPicPr>
            <a:picLocks noChangeAspect="1"/>
          </p:cNvPicPr>
          <p:nvPr/>
        </p:nvPicPr>
        <p:blipFill rotWithShape="1">
          <a:blip r:embed="rId9"/>
          <a:srcRect t="4527"/>
          <a:stretch/>
        </p:blipFill>
        <p:spPr>
          <a:xfrm>
            <a:off x="8975310" y="24231600"/>
            <a:ext cx="7022462" cy="5486400"/>
          </a:xfrm>
          <a:prstGeom prst="rect">
            <a:avLst/>
          </a:prstGeom>
        </p:spPr>
      </p:pic>
      <p:sp>
        <p:nvSpPr>
          <p:cNvPr id="46" name="TextBox 45">
            <a:extLst>
              <a:ext uri="{FF2B5EF4-FFF2-40B4-BE49-F238E27FC236}">
                <a16:creationId xmlns:a16="http://schemas.microsoft.com/office/drawing/2014/main" id="{DE54ACFA-AFE9-8D61-9428-090423CAB7E5}"/>
              </a:ext>
            </a:extLst>
          </p:cNvPr>
          <p:cNvSpPr txBox="1"/>
          <p:nvPr/>
        </p:nvSpPr>
        <p:spPr>
          <a:xfrm>
            <a:off x="393192" y="24231600"/>
            <a:ext cx="8198071" cy="5486400"/>
          </a:xfrm>
          <a:prstGeom prst="rect">
            <a:avLst/>
          </a:prstGeom>
          <a:solidFill>
            <a:srgbClr val="7FC241"/>
          </a:solidFill>
        </p:spPr>
        <p:txBody>
          <a:bodyPr wrap="square" lIns="365760" tIns="365760" rIns="365760" bIns="365760" rtlCol="0">
            <a:spAutoFit/>
          </a:bodyPr>
          <a:lstStyle/>
          <a:p>
            <a:pPr algn="ctr"/>
            <a:r>
              <a:rPr lang="en-US" sz="4000" b="1" cap="all"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rPr>
              <a:t>Structural monitoring</a:t>
            </a:r>
          </a:p>
          <a:p>
            <a:pPr algn="ctr"/>
            <a:endParaRPr lang="en-US" sz="3200" b="1"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Approximately 300 Sensors</a:t>
            </a: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Monitoring to Commence During Construction (2-year Construction)</a:t>
            </a: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5-Year Monitoring Plan</a:t>
            </a: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Discrete Live Load Testing Planned</a:t>
            </a: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Partnering with VTrans and UMass Lowell</a:t>
            </a:r>
          </a:p>
        </p:txBody>
      </p:sp>
      <p:sp>
        <p:nvSpPr>
          <p:cNvPr id="47" name="TextBox 46">
            <a:extLst>
              <a:ext uri="{FF2B5EF4-FFF2-40B4-BE49-F238E27FC236}">
                <a16:creationId xmlns:a16="http://schemas.microsoft.com/office/drawing/2014/main" id="{D0CD5128-2AC3-C293-389B-E5FF9027CF69}"/>
              </a:ext>
            </a:extLst>
          </p:cNvPr>
          <p:cNvSpPr txBox="1"/>
          <p:nvPr/>
        </p:nvSpPr>
        <p:spPr>
          <a:xfrm>
            <a:off x="16422580" y="24231600"/>
            <a:ext cx="7794420" cy="5486400"/>
          </a:xfrm>
          <a:prstGeom prst="rect">
            <a:avLst/>
          </a:prstGeom>
          <a:solidFill>
            <a:srgbClr val="7FC241"/>
          </a:solidFill>
        </p:spPr>
        <p:txBody>
          <a:bodyPr wrap="square" lIns="365760" tIns="365760" rIns="365760" bIns="365760" rtlCol="0">
            <a:spAutoFit/>
          </a:bodyPr>
          <a:lstStyle/>
          <a:p>
            <a:pPr algn="ctr"/>
            <a:r>
              <a:rPr lang="en-US" sz="4000" b="1" cap="all"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rPr>
              <a:t>Desired Outcomes</a:t>
            </a:r>
          </a:p>
          <a:p>
            <a:pPr algn="ctr"/>
            <a:endParaRPr lang="en-US" sz="3200" b="1" dirty="0">
              <a:solidFill>
                <a:schemeClr val="bg1"/>
              </a:solidFill>
              <a:effectLst/>
              <a:latin typeface="Interstate-Regular" panose="02000603020000020004" pitchFamily="2"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Understand Accuracy of Modeling</a:t>
            </a: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Confirm Anticipated Movements and Behavior</a:t>
            </a:r>
          </a:p>
          <a:p>
            <a:pPr marL="457200" indent="-457200">
              <a:buFont typeface="Arial" panose="020B0604020202020204" pitchFamily="34" charset="0"/>
              <a:buChar char="•"/>
            </a:pPr>
            <a:r>
              <a:rPr lang="en-US" sz="3200" dirty="0">
                <a:solidFill>
                  <a:schemeClr val="bg1"/>
                </a:solidFill>
                <a:latin typeface="Interstate-Regular" panose="02000603020000020004" pitchFamily="2" charset="0"/>
                <a:cs typeface="Times New Roman" panose="02020603050405020304" pitchFamily="18" charset="0"/>
              </a:rPr>
              <a:t>Use Information for Future Designs</a:t>
            </a:r>
          </a:p>
        </p:txBody>
      </p:sp>
      <p:pic>
        <p:nvPicPr>
          <p:cNvPr id="6" name="Picture 5" descr="A picture containing text, clipart&#10;&#10;Description automatically generated">
            <a:extLst>
              <a:ext uri="{FF2B5EF4-FFF2-40B4-BE49-F238E27FC236}">
                <a16:creationId xmlns:a16="http://schemas.microsoft.com/office/drawing/2014/main" id="{9320B5CE-220F-04A2-98EB-033A3603BAF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28274" y="30418887"/>
            <a:ext cx="1677252" cy="468589"/>
          </a:xfrm>
          <a:prstGeom prst="rect">
            <a:avLst/>
          </a:prstGeom>
        </p:spPr>
      </p:pic>
    </p:spTree>
    <p:extLst>
      <p:ext uri="{BB962C8B-B14F-4D97-AF65-F5344CB8AC3E}">
        <p14:creationId xmlns:p14="http://schemas.microsoft.com/office/powerpoint/2010/main" val="40024304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726</TotalTime>
  <Words>192</Words>
  <Application>Microsoft Office PowerPoint</Application>
  <PresentationFormat>Custom</PresentationFormat>
  <Paragraphs>40</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Interstate-Black</vt:lpstr>
      <vt:lpstr>Interstate-Regular</vt:lpstr>
      <vt:lpstr>Minion Pro</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Anne-Marie Silvas</dc:creator>
  <cp:lastModifiedBy>Joshua Olund</cp:lastModifiedBy>
  <cp:revision>25</cp:revision>
  <dcterms:created xsi:type="dcterms:W3CDTF">2023-05-01T18:29:59Z</dcterms:created>
  <dcterms:modified xsi:type="dcterms:W3CDTF">2023-05-11T19:23:40Z</dcterms:modified>
</cp:coreProperties>
</file>